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be5ced3b5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be5ced3b5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e5ced3b5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e5ced3b5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be5ced3b5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be5ced3b5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e5ced3b5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e5ced3b5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e5ced3b5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e5ced3b5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be5ced3b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be5ced3b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e5ced3b5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e5ced3b5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e5ced3b5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e5ced3b5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e5ced3b5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e5ced3b5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e5ced3b5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be5ced3b5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e5ced3b5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be5ced3b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e5ced3b5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be5ced3b5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7.png"/><Relationship Id="rId13" Type="http://schemas.openxmlformats.org/officeDocument/2006/relationships/image" Target="../media/image2.png"/><Relationship Id="rId12"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5.png"/><Relationship Id="rId15" Type="http://schemas.openxmlformats.org/officeDocument/2006/relationships/image" Target="../media/image6.png"/><Relationship Id="rId1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wilkyconsultants/mrtracker/blob/main/client_transfer.p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pps.apple.com/us/app/mrtracker/id647689606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mrrobby.c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16.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4.png"/><Relationship Id="rId15" Type="http://schemas.openxmlformats.org/officeDocument/2006/relationships/image" Target="../media/image2.png"/><Relationship Id="rId14" Type="http://schemas.openxmlformats.org/officeDocument/2006/relationships/image" Target="../media/image13.png"/><Relationship Id="rId17" Type="http://schemas.openxmlformats.org/officeDocument/2006/relationships/image" Target="../media/image8.png"/><Relationship Id="rId16" Type="http://schemas.openxmlformats.org/officeDocument/2006/relationships/image" Target="../media/image11.png"/><Relationship Id="rId5" Type="http://schemas.openxmlformats.org/officeDocument/2006/relationships/image" Target="../media/image18.png"/><Relationship Id="rId19" Type="http://schemas.openxmlformats.org/officeDocument/2006/relationships/image" Target="../media/image21.png"/><Relationship Id="rId6" Type="http://schemas.openxmlformats.org/officeDocument/2006/relationships/image" Target="../media/image5.png"/><Relationship Id="rId18" Type="http://schemas.openxmlformats.org/officeDocument/2006/relationships/image" Target="../media/image10.png"/><Relationship Id="rId7" Type="http://schemas.openxmlformats.org/officeDocument/2006/relationships/image" Target="../media/image20.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19637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n" sz="2933"/>
              <a:t>Welcome to </a:t>
            </a:r>
            <a:r>
              <a:rPr b="1" lang="en" sz="2933"/>
              <a:t>Mr    Tracker</a:t>
            </a:r>
            <a:r>
              <a:rPr lang="en" sz="2933"/>
              <a:t> </a:t>
            </a:r>
            <a:endParaRPr sz="2933"/>
          </a:p>
          <a:p>
            <a:pPr indent="0" lvl="0" marL="0" rtl="0" algn="ctr">
              <a:lnSpc>
                <a:spcPct val="115000"/>
              </a:lnSpc>
              <a:spcBef>
                <a:spcPts val="0"/>
              </a:spcBef>
              <a:spcAft>
                <a:spcPts val="0"/>
              </a:spcAft>
              <a:buClr>
                <a:schemeClr val="dk1"/>
              </a:buClr>
              <a:buSzPct val="56896"/>
              <a:buFont typeface="Arial"/>
              <a:buNone/>
            </a:pPr>
            <a:r>
              <a:rPr i="1" lang="en" sz="1933"/>
              <a:t>The ultimate World Item Tracker</a:t>
            </a:r>
            <a:endParaRPr i="1" sz="2133"/>
          </a:p>
        </p:txBody>
      </p:sp>
      <p:pic>
        <p:nvPicPr>
          <p:cNvPr id="55" name="Google Shape;55;p13"/>
          <p:cNvPicPr preferRelativeResize="0"/>
          <p:nvPr/>
        </p:nvPicPr>
        <p:blipFill>
          <a:blip r:embed="rId3">
            <a:alphaModFix/>
          </a:blip>
          <a:stretch>
            <a:fillRect/>
          </a:stretch>
        </p:blipFill>
        <p:spPr>
          <a:xfrm>
            <a:off x="2877025" y="1353275"/>
            <a:ext cx="3161425" cy="3210375"/>
          </a:xfrm>
          <a:prstGeom prst="rect">
            <a:avLst/>
          </a:prstGeom>
          <a:noFill/>
          <a:ln>
            <a:noFill/>
          </a:ln>
        </p:spPr>
      </p:pic>
      <p:pic>
        <p:nvPicPr>
          <p:cNvPr id="56" name="Google Shape;56;p13"/>
          <p:cNvPicPr preferRelativeResize="0"/>
          <p:nvPr/>
        </p:nvPicPr>
        <p:blipFill>
          <a:blip r:embed="rId4">
            <a:alphaModFix/>
          </a:blip>
          <a:stretch>
            <a:fillRect/>
          </a:stretch>
        </p:blipFill>
        <p:spPr>
          <a:xfrm>
            <a:off x="1302875" y="2571738"/>
            <a:ext cx="632826" cy="632826"/>
          </a:xfrm>
          <a:prstGeom prst="rect">
            <a:avLst/>
          </a:prstGeom>
          <a:noFill/>
          <a:ln>
            <a:noFill/>
          </a:ln>
        </p:spPr>
      </p:pic>
      <p:pic>
        <p:nvPicPr>
          <p:cNvPr id="57" name="Google Shape;57;p13"/>
          <p:cNvPicPr preferRelativeResize="0"/>
          <p:nvPr/>
        </p:nvPicPr>
        <p:blipFill>
          <a:blip r:embed="rId5">
            <a:alphaModFix/>
          </a:blip>
          <a:stretch>
            <a:fillRect/>
          </a:stretch>
        </p:blipFill>
        <p:spPr>
          <a:xfrm>
            <a:off x="7994675" y="2495275"/>
            <a:ext cx="700225" cy="709289"/>
          </a:xfrm>
          <a:prstGeom prst="rect">
            <a:avLst/>
          </a:prstGeom>
          <a:noFill/>
          <a:ln>
            <a:noFill/>
          </a:ln>
        </p:spPr>
      </p:pic>
      <p:pic>
        <p:nvPicPr>
          <p:cNvPr id="58" name="Google Shape;58;p13"/>
          <p:cNvPicPr preferRelativeResize="0"/>
          <p:nvPr/>
        </p:nvPicPr>
        <p:blipFill>
          <a:blip r:embed="rId6">
            <a:alphaModFix/>
          </a:blip>
          <a:stretch>
            <a:fillRect/>
          </a:stretch>
        </p:blipFill>
        <p:spPr>
          <a:xfrm>
            <a:off x="2012800" y="2533513"/>
            <a:ext cx="450022" cy="709299"/>
          </a:xfrm>
          <a:prstGeom prst="rect">
            <a:avLst/>
          </a:prstGeom>
          <a:noFill/>
          <a:ln>
            <a:noFill/>
          </a:ln>
        </p:spPr>
      </p:pic>
      <p:pic>
        <p:nvPicPr>
          <p:cNvPr id="59" name="Google Shape;59;p13"/>
          <p:cNvPicPr preferRelativeResize="0"/>
          <p:nvPr/>
        </p:nvPicPr>
        <p:blipFill>
          <a:blip r:embed="rId7">
            <a:alphaModFix/>
          </a:blip>
          <a:stretch>
            <a:fillRect/>
          </a:stretch>
        </p:blipFill>
        <p:spPr>
          <a:xfrm>
            <a:off x="7155762" y="2621010"/>
            <a:ext cx="700225" cy="534293"/>
          </a:xfrm>
          <a:prstGeom prst="rect">
            <a:avLst/>
          </a:prstGeom>
          <a:noFill/>
          <a:ln>
            <a:noFill/>
          </a:ln>
        </p:spPr>
      </p:pic>
      <p:pic>
        <p:nvPicPr>
          <p:cNvPr id="60" name="Google Shape;60;p13"/>
          <p:cNvPicPr preferRelativeResize="0"/>
          <p:nvPr/>
        </p:nvPicPr>
        <p:blipFill>
          <a:blip r:embed="rId8">
            <a:alphaModFix/>
          </a:blip>
          <a:stretch>
            <a:fillRect/>
          </a:stretch>
        </p:blipFill>
        <p:spPr>
          <a:xfrm>
            <a:off x="4920726" y="295451"/>
            <a:ext cx="366974" cy="374550"/>
          </a:xfrm>
          <a:prstGeom prst="rect">
            <a:avLst/>
          </a:prstGeom>
          <a:noFill/>
          <a:ln>
            <a:noFill/>
          </a:ln>
        </p:spPr>
      </p:pic>
      <p:pic>
        <p:nvPicPr>
          <p:cNvPr id="61" name="Google Shape;61;p13"/>
          <p:cNvPicPr preferRelativeResize="0"/>
          <p:nvPr/>
        </p:nvPicPr>
        <p:blipFill>
          <a:blip r:embed="rId9">
            <a:alphaModFix/>
          </a:blip>
          <a:stretch>
            <a:fillRect/>
          </a:stretch>
        </p:blipFill>
        <p:spPr>
          <a:xfrm>
            <a:off x="592916" y="2571725"/>
            <a:ext cx="632850" cy="632850"/>
          </a:xfrm>
          <a:prstGeom prst="rect">
            <a:avLst/>
          </a:prstGeom>
          <a:noFill/>
          <a:ln>
            <a:noFill/>
          </a:ln>
        </p:spPr>
      </p:pic>
      <p:pic>
        <p:nvPicPr>
          <p:cNvPr id="62" name="Google Shape;62;p13"/>
          <p:cNvPicPr preferRelativeResize="0"/>
          <p:nvPr/>
        </p:nvPicPr>
        <p:blipFill>
          <a:blip r:embed="rId10">
            <a:alphaModFix/>
          </a:blip>
          <a:stretch>
            <a:fillRect/>
          </a:stretch>
        </p:blipFill>
        <p:spPr>
          <a:xfrm>
            <a:off x="6316825" y="2706371"/>
            <a:ext cx="700225" cy="504172"/>
          </a:xfrm>
          <a:prstGeom prst="rect">
            <a:avLst/>
          </a:prstGeom>
          <a:noFill/>
          <a:ln>
            <a:noFill/>
          </a:ln>
        </p:spPr>
      </p:pic>
      <p:cxnSp>
        <p:nvCxnSpPr>
          <p:cNvPr id="63" name="Google Shape;63;p13"/>
          <p:cNvCxnSpPr/>
          <p:nvPr/>
        </p:nvCxnSpPr>
        <p:spPr>
          <a:xfrm>
            <a:off x="486875" y="1054563"/>
            <a:ext cx="7957500" cy="13200"/>
          </a:xfrm>
          <a:prstGeom prst="straightConnector1">
            <a:avLst/>
          </a:prstGeom>
          <a:noFill/>
          <a:ln cap="flat" cmpd="sng" w="9525">
            <a:solidFill>
              <a:schemeClr val="dk2"/>
            </a:solidFill>
            <a:prstDash val="solid"/>
            <a:round/>
            <a:headEnd len="med" w="med" type="none"/>
            <a:tailEnd len="med" w="med" type="none"/>
          </a:ln>
        </p:spPr>
      </p:cxnSp>
      <p:pic>
        <p:nvPicPr>
          <p:cNvPr id="64" name="Google Shape;64;p13"/>
          <p:cNvPicPr preferRelativeResize="0"/>
          <p:nvPr/>
        </p:nvPicPr>
        <p:blipFill>
          <a:blip r:embed="rId11">
            <a:alphaModFix/>
          </a:blip>
          <a:stretch>
            <a:fillRect/>
          </a:stretch>
        </p:blipFill>
        <p:spPr>
          <a:xfrm>
            <a:off x="7405750" y="4409825"/>
            <a:ext cx="1426554" cy="572700"/>
          </a:xfrm>
          <a:prstGeom prst="rect">
            <a:avLst/>
          </a:prstGeom>
          <a:noFill/>
          <a:ln>
            <a:noFill/>
          </a:ln>
        </p:spPr>
      </p:pic>
      <p:pic>
        <p:nvPicPr>
          <p:cNvPr id="65" name="Google Shape;65;p13"/>
          <p:cNvPicPr preferRelativeResize="0"/>
          <p:nvPr/>
        </p:nvPicPr>
        <p:blipFill>
          <a:blip r:embed="rId8">
            <a:alphaModFix/>
          </a:blip>
          <a:stretch>
            <a:fillRect/>
          </a:stretch>
        </p:blipFill>
        <p:spPr>
          <a:xfrm>
            <a:off x="7405751" y="4035276"/>
            <a:ext cx="366974" cy="374550"/>
          </a:xfrm>
          <a:prstGeom prst="rect">
            <a:avLst/>
          </a:prstGeom>
          <a:noFill/>
          <a:ln>
            <a:noFill/>
          </a:ln>
        </p:spPr>
      </p:pic>
      <p:pic>
        <p:nvPicPr>
          <p:cNvPr id="66" name="Google Shape;66;p13"/>
          <p:cNvPicPr preferRelativeResize="0"/>
          <p:nvPr/>
        </p:nvPicPr>
        <p:blipFill>
          <a:blip r:embed="rId12">
            <a:alphaModFix/>
          </a:blip>
          <a:stretch>
            <a:fillRect/>
          </a:stretch>
        </p:blipFill>
        <p:spPr>
          <a:xfrm>
            <a:off x="7783529" y="4035271"/>
            <a:ext cx="366975" cy="389044"/>
          </a:xfrm>
          <a:prstGeom prst="rect">
            <a:avLst/>
          </a:prstGeom>
          <a:noFill/>
          <a:ln>
            <a:noFill/>
          </a:ln>
        </p:spPr>
      </p:pic>
      <p:pic>
        <p:nvPicPr>
          <p:cNvPr id="67" name="Google Shape;67;p13"/>
          <p:cNvPicPr preferRelativeResize="0"/>
          <p:nvPr/>
        </p:nvPicPr>
        <p:blipFill>
          <a:blip r:embed="rId13">
            <a:alphaModFix/>
          </a:blip>
          <a:stretch>
            <a:fillRect/>
          </a:stretch>
        </p:blipFill>
        <p:spPr>
          <a:xfrm>
            <a:off x="8161300" y="4007925"/>
            <a:ext cx="366975" cy="429259"/>
          </a:xfrm>
          <a:prstGeom prst="rect">
            <a:avLst/>
          </a:prstGeom>
          <a:noFill/>
          <a:ln>
            <a:noFill/>
          </a:ln>
        </p:spPr>
      </p:pic>
      <p:pic>
        <p:nvPicPr>
          <p:cNvPr id="68" name="Google Shape;68;p13"/>
          <p:cNvPicPr preferRelativeResize="0"/>
          <p:nvPr/>
        </p:nvPicPr>
        <p:blipFill>
          <a:blip r:embed="rId14">
            <a:alphaModFix/>
          </a:blip>
          <a:stretch>
            <a:fillRect/>
          </a:stretch>
        </p:blipFill>
        <p:spPr>
          <a:xfrm>
            <a:off x="8539080" y="4042521"/>
            <a:ext cx="283250" cy="374550"/>
          </a:xfrm>
          <a:prstGeom prst="rect">
            <a:avLst/>
          </a:prstGeom>
          <a:noFill/>
          <a:ln>
            <a:noFill/>
          </a:ln>
        </p:spPr>
      </p:pic>
      <p:pic>
        <p:nvPicPr>
          <p:cNvPr id="69" name="Google Shape;69;p13"/>
          <p:cNvPicPr preferRelativeResize="0"/>
          <p:nvPr/>
        </p:nvPicPr>
        <p:blipFill>
          <a:blip r:embed="rId15">
            <a:alphaModFix/>
          </a:blip>
          <a:stretch>
            <a:fillRect/>
          </a:stretch>
        </p:blipFill>
        <p:spPr>
          <a:xfrm>
            <a:off x="592925" y="4129300"/>
            <a:ext cx="1239401" cy="709275"/>
          </a:xfrm>
          <a:prstGeom prst="rect">
            <a:avLst/>
          </a:prstGeom>
          <a:noFill/>
          <a:ln>
            <a:noFill/>
          </a:ln>
        </p:spPr>
      </p:pic>
      <p:sp>
        <p:nvSpPr>
          <p:cNvPr id="70" name="Google Shape;70;p13"/>
          <p:cNvSpPr txBox="1"/>
          <p:nvPr/>
        </p:nvSpPr>
        <p:spPr>
          <a:xfrm>
            <a:off x="8079075" y="295450"/>
            <a:ext cx="9159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V1.2</a:t>
            </a:r>
            <a:endParaRPr sz="9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1947675" y="65475"/>
            <a:ext cx="441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Franchising Offer and Details</a:t>
            </a:r>
            <a:endParaRPr/>
          </a:p>
        </p:txBody>
      </p:sp>
      <p:sp>
        <p:nvSpPr>
          <p:cNvPr id="207" name="Google Shape;207;p22"/>
          <p:cNvSpPr txBox="1"/>
          <p:nvPr>
            <p:ph idx="1" type="body"/>
          </p:nvPr>
        </p:nvSpPr>
        <p:spPr>
          <a:xfrm>
            <a:off x="403325" y="489475"/>
            <a:ext cx="8520600" cy="46542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Clr>
                <a:schemeClr val="dk1"/>
              </a:buClr>
              <a:buSzPct val="28545"/>
              <a:buFont typeface="Arial"/>
              <a:buNone/>
            </a:pPr>
            <a:r>
              <a:rPr lang="en" sz="3853">
                <a:solidFill>
                  <a:srgbClr val="212529"/>
                </a:solidFill>
                <a:highlight>
                  <a:srgbClr val="FFFFFF"/>
                </a:highlight>
                <a:latin typeface="Roboto"/>
                <a:ea typeface="Roboto"/>
                <a:cs typeface="Roboto"/>
                <a:sym typeface="Roboto"/>
              </a:rPr>
              <a:t>Franchisable opportunity tailored for individuals with a passion for Apple technology, including Mac computers and iPhones.</a:t>
            </a:r>
            <a:endParaRPr sz="3853">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ct val="28545"/>
              <a:buFont typeface="Arial"/>
              <a:buNone/>
            </a:pPr>
            <a:r>
              <a:rPr lang="en" sz="3853">
                <a:solidFill>
                  <a:srgbClr val="212529"/>
                </a:solidFill>
                <a:highlight>
                  <a:srgbClr val="FFFFFF"/>
                </a:highlight>
                <a:latin typeface="Roboto"/>
                <a:ea typeface="Roboto"/>
                <a:cs typeface="Roboto"/>
                <a:sym typeface="Roboto"/>
              </a:rPr>
              <a:t>Our innovative concept revolves around a subscription-based service for Bluetooth tracking tags. As a franchisee, you will establish a network of Mac computers dedicated to supporting these tags, with each server capable of accommodating up to 32 tags. These tags seamlessly integrate with Apple's iCloud network, including popular devices like Airtags, eufy SmartTrack tags, Atuvos, iTag, and more, readily available through platforms like Amazon.</a:t>
            </a:r>
            <a:endParaRPr sz="3853">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ct val="28545"/>
              <a:buFont typeface="Arial"/>
              <a:buNone/>
            </a:pPr>
            <a:r>
              <a:rPr lang="en" sz="3853">
                <a:solidFill>
                  <a:srgbClr val="212529"/>
                </a:solidFill>
                <a:highlight>
                  <a:srgbClr val="FFFFFF"/>
                </a:highlight>
                <a:latin typeface="Roboto"/>
                <a:ea typeface="Roboto"/>
                <a:cs typeface="Roboto"/>
                <a:sym typeface="Roboto"/>
              </a:rPr>
              <a:t>Operating on a straightforward pricing model of $6 per tag per month to your subscribers,  your primary concern will be configuring the FindMy tool and a set of accompanying scripts on each Mac computer. This setup, once established, functions as a turnkey solution. Each Mac computer supports up to 32 tags, requiring only an iPhone for tag registration onto iCloud. </a:t>
            </a:r>
            <a:endParaRPr sz="3853">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rPr lang="en" sz="3853">
                <a:solidFill>
                  <a:srgbClr val="212529"/>
                </a:solidFill>
                <a:highlight>
                  <a:srgbClr val="FFFFFF"/>
                </a:highlight>
                <a:latin typeface="Roboto"/>
                <a:ea typeface="Roboto"/>
                <a:cs typeface="Roboto"/>
                <a:sym typeface="Roboto"/>
              </a:rPr>
              <a:t>Subscription revenue of $2,304 per year per set of 32 tags can be achieved. For instance, running 50 computers translates to managing 1,600 tags, resulting in a substantial first-year revenue of $115,200 ($6 per tag per month, multiplied by 1,600 tags, and then by 12 months).</a:t>
            </a:r>
            <a:endParaRPr sz="3853">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ct val="28545"/>
              <a:buFont typeface="Arial"/>
              <a:buNone/>
            </a:pPr>
            <a:r>
              <a:rPr lang="en" sz="3853">
                <a:solidFill>
                  <a:srgbClr val="212529"/>
                </a:solidFill>
                <a:highlight>
                  <a:srgbClr val="FFFFFF"/>
                </a:highlight>
                <a:latin typeface="Roboto"/>
                <a:ea typeface="Roboto"/>
                <a:cs typeface="Roboto"/>
                <a:sym typeface="Roboto"/>
              </a:rPr>
              <a:t>To secure the franchise license, we request a nominal fee of $1 per tag/month, which is only 16.7% of revenue, , covering the operation of cloud servers and comprehensive support services. Our team will guide you through the server setup process, a task typically completed in under an hour per server once you get familiar with the process..</a:t>
            </a:r>
            <a:endParaRPr sz="3853">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ct val="28545"/>
              <a:buFont typeface="Arial"/>
              <a:buNone/>
            </a:pPr>
            <a:r>
              <a:rPr lang="en" sz="3853">
                <a:solidFill>
                  <a:srgbClr val="212529"/>
                </a:solidFill>
                <a:highlight>
                  <a:srgbClr val="FFFFFF"/>
                </a:highlight>
                <a:latin typeface="Roboto"/>
                <a:ea typeface="Roboto"/>
                <a:cs typeface="Roboto"/>
                <a:sym typeface="Roboto"/>
              </a:rPr>
              <a:t>Please note, a reliable internet connection is essential for franchise operation, alongside effective customer acquisition strategies to bolster your subscriber base. The scalability of your earnings directly correlates with the expansion of your subscription clientele.</a:t>
            </a:r>
            <a:endParaRPr sz="3853">
              <a:solidFill>
                <a:srgbClr val="212529"/>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4813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How to get started with your new Franchise</a:t>
            </a:r>
            <a:endParaRPr sz="2820"/>
          </a:p>
        </p:txBody>
      </p:sp>
      <p:sp>
        <p:nvSpPr>
          <p:cNvPr id="213" name="Google Shape;213;p23"/>
          <p:cNvSpPr txBox="1"/>
          <p:nvPr>
            <p:ph idx="1" type="body"/>
          </p:nvPr>
        </p:nvSpPr>
        <p:spPr>
          <a:xfrm>
            <a:off x="311700" y="666800"/>
            <a:ext cx="8520600" cy="46221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lang="en" sz="2453">
                <a:solidFill>
                  <a:srgbClr val="212529"/>
                </a:solidFill>
                <a:highlight>
                  <a:srgbClr val="FFFFFF"/>
                </a:highlight>
                <a:latin typeface="Roboto"/>
                <a:ea typeface="Roboto"/>
                <a:cs typeface="Roboto"/>
                <a:sym typeface="Roboto"/>
              </a:rPr>
              <a:t>Requirements</a:t>
            </a:r>
            <a:endParaRPr sz="2453">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600"/>
              <a:t>Ensure your mac is running MacOS minimum version 11.5 and maximum 14.3.1</a:t>
            </a:r>
            <a:endParaRPr sz="1600"/>
          </a:p>
          <a:p>
            <a:pPr indent="0" lvl="0" marL="0" rtl="0" algn="l">
              <a:lnSpc>
                <a:spcPct val="100000"/>
              </a:lnSpc>
              <a:spcBef>
                <a:spcPts val="0"/>
              </a:spcBef>
              <a:spcAft>
                <a:spcPts val="0"/>
              </a:spcAft>
              <a:buNone/>
            </a:pPr>
            <a:r>
              <a:rPr lang="en" sz="1600"/>
              <a:t>Ensure you have python3 installed with command “which python3”</a:t>
            </a:r>
            <a:endParaRPr sz="1600"/>
          </a:p>
          <a:p>
            <a:pPr indent="0" lvl="0" marL="0" rtl="0" algn="l">
              <a:lnSpc>
                <a:spcPct val="100000"/>
              </a:lnSpc>
              <a:spcBef>
                <a:spcPts val="0"/>
              </a:spcBef>
              <a:spcAft>
                <a:spcPts val="0"/>
              </a:spcAft>
              <a:buNone/>
            </a:pPr>
            <a:r>
              <a:rPr lang="en" sz="1600"/>
              <a:t>Make note of the PATH where your python3 is installed</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Install support modules:</a:t>
            </a:r>
            <a:endParaRPr sz="1600"/>
          </a:p>
          <a:p>
            <a:pPr indent="0" lvl="0" marL="0" rtl="0" algn="l">
              <a:lnSpc>
                <a:spcPct val="100000"/>
              </a:lnSpc>
              <a:spcBef>
                <a:spcPts val="0"/>
              </a:spcBef>
              <a:spcAft>
                <a:spcPts val="0"/>
              </a:spcAft>
              <a:buNone/>
            </a:pPr>
            <a:r>
              <a:rPr lang="en" sz="1600"/>
              <a:t>	pip3 install urllib3==1.26.15</a:t>
            </a:r>
            <a:endParaRPr sz="1600"/>
          </a:p>
          <a:p>
            <a:pPr indent="0" lvl="0" marL="0" rtl="0" algn="l">
              <a:lnSpc>
                <a:spcPct val="100000"/>
              </a:lnSpc>
              <a:spcBef>
                <a:spcPts val="0"/>
              </a:spcBef>
              <a:spcAft>
                <a:spcPts val="0"/>
              </a:spcAft>
              <a:buNone/>
            </a:pPr>
            <a:r>
              <a:rPr lang="en" sz="1600"/>
              <a:t>	pip3 install requests</a:t>
            </a:r>
            <a:endParaRPr sz="1600"/>
          </a:p>
          <a:p>
            <a:pPr indent="0" lvl="0" marL="0" rtl="0" algn="l">
              <a:lnSpc>
                <a:spcPct val="100000"/>
              </a:lnSpc>
              <a:spcBef>
                <a:spcPts val="0"/>
              </a:spcBef>
              <a:spcAft>
                <a:spcPts val="0"/>
              </a:spcAft>
              <a:buNone/>
            </a:pPr>
            <a:r>
              <a:rPr lang="en" sz="1600"/>
              <a:t>Download script from github:</a:t>
            </a:r>
            <a:endParaRPr sz="1600"/>
          </a:p>
          <a:p>
            <a:pPr indent="0" lvl="0" marL="0" rtl="0" algn="l">
              <a:lnSpc>
                <a:spcPct val="100000"/>
              </a:lnSpc>
              <a:spcBef>
                <a:spcPts val="0"/>
              </a:spcBef>
              <a:spcAft>
                <a:spcPts val="0"/>
              </a:spcAft>
              <a:buNone/>
            </a:pPr>
            <a:r>
              <a:rPr lang="en" sz="1600"/>
              <a:t>	</a:t>
            </a:r>
            <a:r>
              <a:rPr lang="en" sz="1600" u="sng">
                <a:solidFill>
                  <a:schemeClr val="hlink"/>
                </a:solidFill>
                <a:hlinkClick r:id="rId3"/>
              </a:rPr>
              <a:t>https://github.com/wilkyconsultants/mrtracker/blob/main/client_transfer.py</a:t>
            </a:r>
            <a:endParaRPr sz="1600"/>
          </a:p>
          <a:p>
            <a:pPr indent="0" lvl="0" marL="0" rtl="0" algn="l">
              <a:lnSpc>
                <a:spcPct val="100000"/>
              </a:lnSpc>
              <a:spcBef>
                <a:spcPts val="0"/>
              </a:spcBef>
              <a:spcAft>
                <a:spcPts val="0"/>
              </a:spcAft>
              <a:buNone/>
            </a:pPr>
            <a:r>
              <a:rPr lang="en" sz="1600"/>
              <a:t>Change permissions to 775: chmod 775 client_transfer.py</a:t>
            </a:r>
            <a:endParaRPr sz="1600"/>
          </a:p>
          <a:p>
            <a:pPr indent="0" lvl="0" marL="0" rtl="0" algn="l">
              <a:lnSpc>
                <a:spcPct val="100000"/>
              </a:lnSpc>
              <a:spcBef>
                <a:spcPts val="0"/>
              </a:spcBef>
              <a:spcAft>
                <a:spcPts val="0"/>
              </a:spcAft>
              <a:buNone/>
            </a:pPr>
            <a:r>
              <a:rPr lang="en" sz="1600"/>
              <a:t>Change top of script to include your python3 PATH:</a:t>
            </a:r>
            <a:endParaRPr sz="1600"/>
          </a:p>
          <a:p>
            <a:pPr indent="0" lvl="0" marL="0" rtl="0" algn="l">
              <a:lnSpc>
                <a:spcPct val="100000"/>
              </a:lnSpc>
              <a:spcBef>
                <a:spcPts val="0"/>
              </a:spcBef>
              <a:spcAft>
                <a:spcPts val="0"/>
              </a:spcAft>
              <a:buNone/>
            </a:pPr>
            <a:r>
              <a:rPr lang="en" sz="1600"/>
              <a:t>	# example:</a:t>
            </a:r>
            <a:endParaRPr sz="1600"/>
          </a:p>
          <a:p>
            <a:pPr indent="0" lvl="0" marL="0" rtl="0" algn="l">
              <a:lnSpc>
                <a:spcPct val="100000"/>
              </a:lnSpc>
              <a:spcBef>
                <a:spcPts val="0"/>
              </a:spcBef>
              <a:spcAft>
                <a:spcPts val="0"/>
              </a:spcAft>
              <a:buNone/>
            </a:pPr>
            <a:r>
              <a:rPr lang="en" sz="1600"/>
              <a:t>	#!/usr/bin/python3  </a:t>
            </a:r>
            <a:endParaRPr sz="1600"/>
          </a:p>
          <a:p>
            <a:pPr indent="0" lvl="0" marL="0" rtl="0" algn="l">
              <a:lnSpc>
                <a:spcPct val="100000"/>
              </a:lnSpc>
              <a:spcBef>
                <a:spcPts val="0"/>
              </a:spcBef>
              <a:spcAft>
                <a:spcPts val="0"/>
              </a:spcAft>
              <a:buNone/>
            </a:pPr>
            <a:r>
              <a:rPr lang="en" sz="1600"/>
              <a:t>Test the collector:</a:t>
            </a:r>
            <a:endParaRPr sz="1600"/>
          </a:p>
          <a:p>
            <a:pPr indent="0" lvl="0" marL="0" rtl="0" algn="l">
              <a:lnSpc>
                <a:spcPct val="100000"/>
              </a:lnSpc>
              <a:spcBef>
                <a:spcPts val="0"/>
              </a:spcBef>
              <a:spcAft>
                <a:spcPts val="0"/>
              </a:spcAft>
              <a:buNone/>
            </a:pPr>
            <a:r>
              <a:rPr lang="en" sz="1600"/>
              <a:t>	./client_transfer.py</a:t>
            </a:r>
            <a:endParaRPr sz="1600"/>
          </a:p>
          <a:p>
            <a:pPr indent="0" lvl="0" marL="0" rtl="0" algn="l">
              <a:lnSpc>
                <a:spcPct val="100000"/>
              </a:lnSpc>
              <a:spcBef>
                <a:spcPts val="0"/>
              </a:spcBef>
              <a:spcAft>
                <a:spcPts val="0"/>
              </a:spcAft>
              <a:buClr>
                <a:schemeClr val="dk1"/>
              </a:buClr>
              <a:buSzPts val="1100"/>
              <a:buFont typeface="Arial"/>
              <a:buNone/>
            </a:pPr>
            <a:r>
              <a:rPr lang="en" sz="1600"/>
              <a:t>Report any any errors from the client transfer script to Rob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1685900" y="392675"/>
            <a:ext cx="522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phone client demonstration</a:t>
            </a:r>
            <a:endParaRPr/>
          </a:p>
        </p:txBody>
      </p:sp>
      <p:sp>
        <p:nvSpPr>
          <p:cNvPr id="219" name="Google Shape;219;p24"/>
          <p:cNvSpPr txBox="1"/>
          <p:nvPr>
            <p:ph idx="1" type="body"/>
          </p:nvPr>
        </p:nvSpPr>
        <p:spPr>
          <a:xfrm>
            <a:off x="1070250" y="1168625"/>
            <a:ext cx="7003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following demonstration shows typical operation of the iphone iOS client for Mr Tracker. Android will have similar operation.</a:t>
            </a:r>
            <a:endParaRPr/>
          </a:p>
          <a:p>
            <a:pPr indent="0" lvl="0" marL="0" rtl="0" algn="l">
              <a:spcBef>
                <a:spcPts val="1200"/>
              </a:spcBef>
              <a:spcAft>
                <a:spcPts val="0"/>
              </a:spcAft>
              <a:buNone/>
            </a:pPr>
            <a:r>
              <a:rPr lang="en"/>
              <a:t>iOS app link from your iphone:</a:t>
            </a:r>
            <a:endParaRPr/>
          </a:p>
          <a:p>
            <a:pPr indent="0" lvl="0" marL="0" rtl="0" algn="l">
              <a:spcBef>
                <a:spcPts val="1200"/>
              </a:spcBef>
              <a:spcAft>
                <a:spcPts val="0"/>
              </a:spcAft>
              <a:buNone/>
            </a:pPr>
            <a:r>
              <a:rPr b="1" lang="en" sz="1700" u="sng">
                <a:solidFill>
                  <a:schemeClr val="hlink"/>
                </a:solidFill>
                <a:hlinkClick r:id="rId3"/>
              </a:rPr>
              <a:t>https://apps.apple.com/us/app/mrtracker/id6476896068</a:t>
            </a:r>
            <a:endParaRPr b="1" sz="1700" u="sng">
              <a:solidFill>
                <a:schemeClr val="hlink"/>
              </a:solidFill>
            </a:endParaRPr>
          </a:p>
          <a:p>
            <a:pPr indent="0" lvl="0" marL="0" rtl="0" algn="l">
              <a:spcBef>
                <a:spcPts val="0"/>
              </a:spcBef>
              <a:spcAft>
                <a:spcPts val="0"/>
              </a:spcAft>
              <a:buClr>
                <a:schemeClr val="dk1"/>
              </a:buClr>
              <a:buSzPts val="1100"/>
              <a:buFont typeface="Arial"/>
              <a:buNone/>
            </a:pPr>
            <a:r>
              <a:t/>
            </a:r>
            <a:endParaRPr b="1" sz="1300" u="sng">
              <a:solidFill>
                <a:schemeClr val="hlink"/>
              </a:solidFill>
            </a:endParaRPr>
          </a:p>
          <a:p>
            <a:pPr indent="0" lvl="0" marL="0" rtl="0" algn="l">
              <a:spcBef>
                <a:spcPts val="0"/>
              </a:spcBef>
              <a:spcAft>
                <a:spcPts val="0"/>
              </a:spcAft>
              <a:buClr>
                <a:schemeClr val="dk1"/>
              </a:buClr>
              <a:buSzPts val="1100"/>
              <a:buFont typeface="Arial"/>
              <a:buNone/>
            </a:pPr>
            <a:r>
              <a:rPr lang="en" sz="1700">
                <a:solidFill>
                  <a:schemeClr val="dk1"/>
                </a:solidFill>
              </a:rPr>
              <a:t>To login to see demo airtags :</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username: demo</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Password: not required</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Server: not required</a:t>
            </a:r>
            <a:endParaRPr sz="17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2392650" y="340325"/>
            <a:ext cx="391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a:t>
            </a:r>
            <a:r>
              <a:rPr lang="en"/>
              <a:t> client demonstration</a:t>
            </a:r>
            <a:endParaRPr/>
          </a:p>
        </p:txBody>
      </p:sp>
      <p:sp>
        <p:nvSpPr>
          <p:cNvPr id="225" name="Google Shape;225;p25"/>
          <p:cNvSpPr txBox="1"/>
          <p:nvPr>
            <p:ph idx="1" type="body"/>
          </p:nvPr>
        </p:nvSpPr>
        <p:spPr>
          <a:xfrm>
            <a:off x="1005600" y="1007075"/>
            <a:ext cx="713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following demonstration shows typical operation of the Web client for Mr Tracker.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Visit : </a:t>
            </a:r>
            <a:r>
              <a:rPr lang="en" u="sng">
                <a:solidFill>
                  <a:schemeClr val="hlink"/>
                </a:solidFill>
                <a:hlinkClick r:id="rId3"/>
              </a:rPr>
              <a:t>https://MrRobby.ca</a:t>
            </a:r>
            <a:r>
              <a:rPr lang="en"/>
              <a:t> and click on demo link</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89225" y="39267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200"/>
              <a:t>Airtags and third-party “knock-offs”</a:t>
            </a:r>
            <a:endParaRPr b="1" sz="2200"/>
          </a:p>
          <a:p>
            <a:pPr indent="0" lvl="0" marL="0" rtl="0" algn="ctr">
              <a:spcBef>
                <a:spcPts val="0"/>
              </a:spcBef>
              <a:spcAft>
                <a:spcPts val="0"/>
              </a:spcAft>
              <a:buSzPts val="990"/>
              <a:buNone/>
            </a:pPr>
            <a:r>
              <a:t/>
            </a:r>
            <a:endParaRPr sz="3759">
              <a:solidFill>
                <a:srgbClr val="006400"/>
              </a:solidFill>
              <a:highlight>
                <a:srgbClr val="D3D3D3"/>
              </a:highlight>
              <a:latin typeface="Roboto"/>
              <a:ea typeface="Roboto"/>
              <a:cs typeface="Roboto"/>
              <a:sym typeface="Roboto"/>
            </a:endParaRPr>
          </a:p>
        </p:txBody>
      </p:sp>
      <p:sp>
        <p:nvSpPr>
          <p:cNvPr id="76" name="Google Shape;76;p14"/>
          <p:cNvSpPr txBox="1"/>
          <p:nvPr>
            <p:ph idx="1" type="body"/>
          </p:nvPr>
        </p:nvSpPr>
        <p:spPr>
          <a:xfrm>
            <a:off x="220100" y="10009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chemeClr val="dk1"/>
                </a:solidFill>
              </a:rPr>
              <a:t>The history of Apple Airtag and other FindMy devices</a:t>
            </a:r>
            <a:endParaRPr b="1" sz="1400">
              <a:solidFill>
                <a:schemeClr val="dk1"/>
              </a:solidFill>
            </a:endParaRPr>
          </a:p>
          <a:p>
            <a:pPr indent="0" lvl="0" marL="0" rtl="0" algn="l">
              <a:spcBef>
                <a:spcPts val="1200"/>
              </a:spcBef>
              <a:spcAft>
                <a:spcPts val="0"/>
              </a:spcAft>
              <a:buClr>
                <a:schemeClr val="dk1"/>
              </a:buClr>
              <a:buSzPts val="1100"/>
              <a:buFont typeface="Arial"/>
              <a:buNone/>
            </a:pPr>
            <a:r>
              <a:rPr lang="en" sz="1400">
                <a:solidFill>
                  <a:schemeClr val="dk1"/>
                </a:solidFill>
              </a:rPr>
              <a:t>AirTag is a super easy way to keep track of your stuff. Attach one to your keys, slip another in your backpack and just like that, they're on your radar in the Find My app, where you can also track down your Apple devices and keep up with friends and family. Apple Airtags were announced April 20, 2021 and Apple launched the Find My network accessory program designed for third-party accessory makers at the same time, allowing device makers to integrate Find My right into their products. Single Airtags cost about $40 CAD while third-party tags with similar operation have been sold for as low as $5 CAD. The main difference between the third-party and Apple’s creation is the use of a U1 chip where with Airtags you can locate the tag with a proximity guide. This same functionality can be had with a $3 bluetooth tracker so not having a U1 chip is not too critical to justify the extra cost of the Apple Airtag vs third-party.</a:t>
            </a:r>
            <a:endParaRPr sz="1400">
              <a:solidFill>
                <a:schemeClr val="dk1"/>
              </a:solidFill>
            </a:endParaRPr>
          </a:p>
          <a:p>
            <a:pPr indent="0" lvl="0" marL="0" rtl="0" algn="l">
              <a:spcBef>
                <a:spcPts val="1200"/>
              </a:spcBef>
              <a:spcAft>
                <a:spcPts val="1200"/>
              </a:spcAft>
              <a:buNone/>
            </a:pPr>
            <a:r>
              <a:t/>
            </a:r>
            <a:endParaRPr sz="1400">
              <a:solidFill>
                <a:srgbClr val="4D5156"/>
              </a:solidFill>
              <a:highlight>
                <a:srgbClr val="FFFFFF"/>
              </a:highlight>
            </a:endParaRPr>
          </a:p>
        </p:txBody>
      </p:sp>
      <p:pic>
        <p:nvPicPr>
          <p:cNvPr id="77" name="Google Shape;77;p14"/>
          <p:cNvPicPr preferRelativeResize="0"/>
          <p:nvPr/>
        </p:nvPicPr>
        <p:blipFill>
          <a:blip r:embed="rId3">
            <a:alphaModFix/>
          </a:blip>
          <a:stretch>
            <a:fillRect/>
          </a:stretch>
        </p:blipFill>
        <p:spPr>
          <a:xfrm>
            <a:off x="1112450" y="357100"/>
            <a:ext cx="630825" cy="643850"/>
          </a:xfrm>
          <a:prstGeom prst="rect">
            <a:avLst/>
          </a:prstGeom>
          <a:noFill/>
          <a:ln>
            <a:noFill/>
          </a:ln>
        </p:spPr>
      </p:pic>
      <p:pic>
        <p:nvPicPr>
          <p:cNvPr id="78" name="Google Shape;78;p14"/>
          <p:cNvPicPr preferRelativeResize="0"/>
          <p:nvPr/>
        </p:nvPicPr>
        <p:blipFill>
          <a:blip r:embed="rId4">
            <a:alphaModFix/>
          </a:blip>
          <a:stretch>
            <a:fillRect/>
          </a:stretch>
        </p:blipFill>
        <p:spPr>
          <a:xfrm>
            <a:off x="7024424" y="392676"/>
            <a:ext cx="540205" cy="572700"/>
          </a:xfrm>
          <a:prstGeom prst="rect">
            <a:avLst/>
          </a:prstGeom>
          <a:noFill/>
          <a:ln>
            <a:noFill/>
          </a:ln>
        </p:spPr>
      </p:pic>
      <p:pic>
        <p:nvPicPr>
          <p:cNvPr id="79" name="Google Shape;79;p14"/>
          <p:cNvPicPr preferRelativeResize="0"/>
          <p:nvPr/>
        </p:nvPicPr>
        <p:blipFill>
          <a:blip r:embed="rId5">
            <a:alphaModFix/>
          </a:blip>
          <a:stretch>
            <a:fillRect/>
          </a:stretch>
        </p:blipFill>
        <p:spPr>
          <a:xfrm>
            <a:off x="2749962" y="3753464"/>
            <a:ext cx="2806482" cy="1390024"/>
          </a:xfrm>
          <a:prstGeom prst="rect">
            <a:avLst/>
          </a:prstGeom>
          <a:noFill/>
          <a:ln>
            <a:noFill/>
          </a:ln>
        </p:spPr>
      </p:pic>
      <p:pic>
        <p:nvPicPr>
          <p:cNvPr id="80" name="Google Shape;80;p14"/>
          <p:cNvPicPr preferRelativeResize="0"/>
          <p:nvPr/>
        </p:nvPicPr>
        <p:blipFill>
          <a:blip r:embed="rId6">
            <a:alphaModFix/>
          </a:blip>
          <a:stretch>
            <a:fillRect/>
          </a:stretch>
        </p:blipFill>
        <p:spPr>
          <a:xfrm>
            <a:off x="7703225" y="392675"/>
            <a:ext cx="489613" cy="572700"/>
          </a:xfrm>
          <a:prstGeom prst="rect">
            <a:avLst/>
          </a:prstGeom>
          <a:noFill/>
          <a:ln>
            <a:noFill/>
          </a:ln>
        </p:spPr>
      </p:pic>
      <p:pic>
        <p:nvPicPr>
          <p:cNvPr id="81" name="Google Shape;81;p14"/>
          <p:cNvPicPr preferRelativeResize="0"/>
          <p:nvPr/>
        </p:nvPicPr>
        <p:blipFill>
          <a:blip r:embed="rId7">
            <a:alphaModFix/>
          </a:blip>
          <a:stretch>
            <a:fillRect/>
          </a:stretch>
        </p:blipFill>
        <p:spPr>
          <a:xfrm>
            <a:off x="8331448" y="392677"/>
            <a:ext cx="433099" cy="572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89225" y="39267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b="1" lang="en" sz="2200"/>
              <a:t>Introducing Mr Tracker</a:t>
            </a:r>
            <a:endParaRPr b="1" sz="2200"/>
          </a:p>
          <a:p>
            <a:pPr indent="0" lvl="0" marL="0" rtl="0" algn="ctr">
              <a:spcBef>
                <a:spcPts val="0"/>
              </a:spcBef>
              <a:spcAft>
                <a:spcPts val="0"/>
              </a:spcAft>
              <a:buSzPts val="990"/>
              <a:buNone/>
            </a:pPr>
            <a:r>
              <a:t/>
            </a:r>
            <a:endParaRPr sz="3759">
              <a:solidFill>
                <a:srgbClr val="006400"/>
              </a:solidFill>
              <a:highlight>
                <a:srgbClr val="D3D3D3"/>
              </a:highlight>
              <a:latin typeface="Roboto"/>
              <a:ea typeface="Roboto"/>
              <a:cs typeface="Roboto"/>
              <a:sym typeface="Roboto"/>
            </a:endParaRPr>
          </a:p>
        </p:txBody>
      </p:sp>
      <p:sp>
        <p:nvSpPr>
          <p:cNvPr id="87" name="Google Shape;87;p15"/>
          <p:cNvSpPr txBox="1"/>
          <p:nvPr>
            <p:ph idx="1" type="body"/>
          </p:nvPr>
        </p:nvSpPr>
        <p:spPr>
          <a:xfrm>
            <a:off x="207000" y="9653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chemeClr val="dk1"/>
                </a:solidFill>
              </a:rPr>
              <a:t>Mr Tracker fills the gap of providing location history tracking</a:t>
            </a:r>
            <a:endParaRPr b="1" sz="1400">
              <a:solidFill>
                <a:schemeClr val="dk1"/>
              </a:solidFill>
            </a:endParaRPr>
          </a:p>
          <a:p>
            <a:pPr indent="0" lvl="0" marL="0" rtl="0" algn="l">
              <a:spcBef>
                <a:spcPts val="1200"/>
              </a:spcBef>
              <a:spcAft>
                <a:spcPts val="0"/>
              </a:spcAft>
              <a:buNone/>
            </a:pPr>
            <a:r>
              <a:rPr lang="en" sz="1400">
                <a:solidFill>
                  <a:schemeClr val="dk1"/>
                </a:solidFill>
              </a:rPr>
              <a:t>Apple will never provide the location history of where a tag has been, they only provide the last known location that a tag was identified at due to privacy concerns.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Wouldn’t it be nice if you could harvest all the location that the tags have been and not only that also visualize the routes on a world map? Well, welcome Mr Tracker who fills that gap. Mr Tracker intercepts the data that is fed to the FindMy app and stores it in a database for use in mapping out the coordinates for you to visualize the data. This is accomplished by using sophisticated scripting that pulls data from the FindMy cache and saves it for later use. Data is available for all Items and Devices on an icloud ID.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 solution is composed of a computer running MacOS that is logged in to the same icloud account as where the FindMy tags are registered to. This computer will run FindMy in the foreground and must be dedicated to just data harvesting. The data is then fed through use of an API to the Master web and API server which services the mobile and web clients.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1200"/>
              </a:spcBef>
              <a:spcAft>
                <a:spcPts val="1200"/>
              </a:spcAft>
              <a:buNone/>
            </a:pPr>
            <a:r>
              <a:t/>
            </a:r>
            <a:endParaRPr sz="1400">
              <a:solidFill>
                <a:srgbClr val="4D5156"/>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89225" y="39267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b="1" lang="en" sz="2600"/>
              <a:t>MR🌐Tracker - The ultimate World Item Tracker</a:t>
            </a:r>
            <a:endParaRPr b="1" sz="2600"/>
          </a:p>
          <a:p>
            <a:pPr indent="0" lvl="0" marL="0" rtl="0" algn="ctr">
              <a:spcBef>
                <a:spcPts val="0"/>
              </a:spcBef>
              <a:spcAft>
                <a:spcPts val="0"/>
              </a:spcAft>
              <a:buSzPts val="990"/>
              <a:buNone/>
            </a:pPr>
            <a:r>
              <a:t/>
            </a:r>
            <a:endParaRPr sz="3759">
              <a:solidFill>
                <a:srgbClr val="006400"/>
              </a:solidFill>
              <a:highlight>
                <a:srgbClr val="D3D3D3"/>
              </a:highlight>
              <a:latin typeface="Roboto"/>
              <a:ea typeface="Roboto"/>
              <a:cs typeface="Roboto"/>
              <a:sym typeface="Roboto"/>
            </a:endParaRPr>
          </a:p>
        </p:txBody>
      </p:sp>
      <p:sp>
        <p:nvSpPr>
          <p:cNvPr id="93" name="Google Shape;9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chemeClr val="dk1"/>
              </a:buClr>
              <a:buSzPts val="1700"/>
              <a:buChar char="●"/>
            </a:pPr>
            <a:r>
              <a:rPr b="1" lang="en" sz="1700">
                <a:solidFill>
                  <a:schemeClr val="dk1"/>
                </a:solidFill>
              </a:rPr>
              <a:t>MR</a:t>
            </a:r>
            <a:r>
              <a:rPr lang="en" sz="1700">
                <a:solidFill>
                  <a:schemeClr val="dk1"/>
                </a:solidFill>
              </a:rPr>
              <a:t>🌐</a:t>
            </a:r>
            <a:r>
              <a:rPr b="1" lang="en" sz="1700">
                <a:solidFill>
                  <a:schemeClr val="dk1"/>
                </a:solidFill>
              </a:rPr>
              <a:t>Tracker Revolutionizes Item/Device Tracking</a:t>
            </a:r>
            <a:endParaRPr b="1"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Keep close tabs on the current and past locations of your Items and Devices</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All platform support: iOS &amp; android mobile apps integrate with a backend server</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Collects and manages location data from any FindMy item or Device</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3</a:t>
            </a:r>
            <a:r>
              <a:rPr b="1" lang="en" sz="1700">
                <a:solidFill>
                  <a:schemeClr val="dk1"/>
                </a:solidFill>
              </a:rPr>
              <a:t> ways to get on-board and start using Mr Tracker</a:t>
            </a:r>
            <a:endParaRPr b="1"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Rest API - client runs a MacOS computer and harvests their own location data</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Shared tags - client </a:t>
            </a:r>
            <a:r>
              <a:rPr lang="en" sz="1700">
                <a:solidFill>
                  <a:schemeClr val="dk1"/>
                </a:solidFill>
              </a:rPr>
              <a:t>shares</a:t>
            </a:r>
            <a:r>
              <a:rPr lang="en" sz="1700">
                <a:solidFill>
                  <a:schemeClr val="dk1"/>
                </a:solidFill>
              </a:rPr>
              <a:t> tags with our Feeder system</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We send you a registered tag optionally shared with your iphone</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We send you a registered tag - no sharing, android</a:t>
            </a:r>
            <a:endParaRPr sz="1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1267075" y="824938"/>
            <a:ext cx="456774" cy="719953"/>
          </a:xfrm>
          <a:prstGeom prst="rect">
            <a:avLst/>
          </a:prstGeom>
          <a:noFill/>
          <a:ln>
            <a:noFill/>
          </a:ln>
        </p:spPr>
      </p:pic>
      <p:pic>
        <p:nvPicPr>
          <p:cNvPr id="99" name="Google Shape;99;p17"/>
          <p:cNvPicPr preferRelativeResize="0"/>
          <p:nvPr/>
        </p:nvPicPr>
        <p:blipFill>
          <a:blip r:embed="rId4">
            <a:alphaModFix/>
          </a:blip>
          <a:stretch>
            <a:fillRect/>
          </a:stretch>
        </p:blipFill>
        <p:spPr>
          <a:xfrm>
            <a:off x="384625" y="2221638"/>
            <a:ext cx="700225" cy="700225"/>
          </a:xfrm>
          <a:prstGeom prst="rect">
            <a:avLst/>
          </a:prstGeom>
          <a:noFill/>
          <a:ln>
            <a:noFill/>
          </a:ln>
        </p:spPr>
      </p:pic>
      <p:pic>
        <p:nvPicPr>
          <p:cNvPr id="100" name="Google Shape;100;p17"/>
          <p:cNvPicPr preferRelativeResize="0"/>
          <p:nvPr/>
        </p:nvPicPr>
        <p:blipFill>
          <a:blip r:embed="rId5">
            <a:alphaModFix/>
          </a:blip>
          <a:stretch>
            <a:fillRect/>
          </a:stretch>
        </p:blipFill>
        <p:spPr>
          <a:xfrm>
            <a:off x="868155" y="3568275"/>
            <a:ext cx="855700" cy="855700"/>
          </a:xfrm>
          <a:prstGeom prst="rect">
            <a:avLst/>
          </a:prstGeom>
          <a:noFill/>
          <a:ln>
            <a:noFill/>
          </a:ln>
        </p:spPr>
      </p:pic>
      <p:pic>
        <p:nvPicPr>
          <p:cNvPr id="101" name="Google Shape;101;p17"/>
          <p:cNvPicPr preferRelativeResize="0"/>
          <p:nvPr/>
        </p:nvPicPr>
        <p:blipFill>
          <a:blip r:embed="rId6">
            <a:alphaModFix/>
          </a:blip>
          <a:stretch>
            <a:fillRect/>
          </a:stretch>
        </p:blipFill>
        <p:spPr>
          <a:xfrm>
            <a:off x="1577741" y="4245938"/>
            <a:ext cx="632850" cy="632850"/>
          </a:xfrm>
          <a:prstGeom prst="rect">
            <a:avLst/>
          </a:prstGeom>
          <a:noFill/>
          <a:ln>
            <a:noFill/>
          </a:ln>
        </p:spPr>
      </p:pic>
      <p:pic>
        <p:nvPicPr>
          <p:cNvPr id="102" name="Google Shape;102;p17"/>
          <p:cNvPicPr preferRelativeResize="0"/>
          <p:nvPr/>
        </p:nvPicPr>
        <p:blipFill>
          <a:blip r:embed="rId7">
            <a:alphaModFix/>
          </a:blip>
          <a:stretch>
            <a:fillRect/>
          </a:stretch>
        </p:blipFill>
        <p:spPr>
          <a:xfrm>
            <a:off x="5356100" y="1544912"/>
            <a:ext cx="855700" cy="855680"/>
          </a:xfrm>
          <a:prstGeom prst="rect">
            <a:avLst/>
          </a:prstGeom>
          <a:noFill/>
          <a:ln>
            <a:noFill/>
          </a:ln>
        </p:spPr>
      </p:pic>
      <p:pic>
        <p:nvPicPr>
          <p:cNvPr id="103" name="Google Shape;103;p17"/>
          <p:cNvPicPr preferRelativeResize="0"/>
          <p:nvPr/>
        </p:nvPicPr>
        <p:blipFill>
          <a:blip r:embed="rId8">
            <a:alphaModFix/>
          </a:blip>
          <a:stretch>
            <a:fillRect/>
          </a:stretch>
        </p:blipFill>
        <p:spPr>
          <a:xfrm rot="10800000">
            <a:off x="6525512" y="2927785"/>
            <a:ext cx="456751" cy="534299"/>
          </a:xfrm>
          <a:prstGeom prst="rect">
            <a:avLst/>
          </a:prstGeom>
          <a:noFill/>
          <a:ln>
            <a:noFill/>
          </a:ln>
        </p:spPr>
      </p:pic>
      <p:pic>
        <p:nvPicPr>
          <p:cNvPr id="104" name="Google Shape;104;p17"/>
          <p:cNvPicPr preferRelativeResize="0"/>
          <p:nvPr/>
        </p:nvPicPr>
        <p:blipFill>
          <a:blip r:embed="rId9">
            <a:alphaModFix/>
          </a:blip>
          <a:stretch>
            <a:fillRect/>
          </a:stretch>
        </p:blipFill>
        <p:spPr>
          <a:xfrm>
            <a:off x="459700" y="3033985"/>
            <a:ext cx="700225" cy="534293"/>
          </a:xfrm>
          <a:prstGeom prst="rect">
            <a:avLst/>
          </a:prstGeom>
          <a:noFill/>
          <a:ln>
            <a:noFill/>
          </a:ln>
        </p:spPr>
      </p:pic>
      <p:pic>
        <p:nvPicPr>
          <p:cNvPr id="105" name="Google Shape;105;p17"/>
          <p:cNvPicPr preferRelativeResize="0"/>
          <p:nvPr/>
        </p:nvPicPr>
        <p:blipFill>
          <a:blip r:embed="rId10">
            <a:alphaModFix/>
          </a:blip>
          <a:stretch>
            <a:fillRect/>
          </a:stretch>
        </p:blipFill>
        <p:spPr>
          <a:xfrm>
            <a:off x="4299825" y="2848825"/>
            <a:ext cx="1091700" cy="786039"/>
          </a:xfrm>
          <a:prstGeom prst="rect">
            <a:avLst/>
          </a:prstGeom>
          <a:noFill/>
          <a:ln>
            <a:noFill/>
          </a:ln>
        </p:spPr>
      </p:pic>
      <p:pic>
        <p:nvPicPr>
          <p:cNvPr id="106" name="Google Shape;106;p17"/>
          <p:cNvPicPr preferRelativeResize="0"/>
          <p:nvPr/>
        </p:nvPicPr>
        <p:blipFill>
          <a:blip r:embed="rId11">
            <a:alphaModFix/>
          </a:blip>
          <a:stretch>
            <a:fillRect/>
          </a:stretch>
        </p:blipFill>
        <p:spPr>
          <a:xfrm>
            <a:off x="4025537" y="1147212"/>
            <a:ext cx="855700" cy="1028671"/>
          </a:xfrm>
          <a:prstGeom prst="rect">
            <a:avLst/>
          </a:prstGeom>
          <a:noFill/>
          <a:ln>
            <a:noFill/>
          </a:ln>
        </p:spPr>
      </p:pic>
      <p:pic>
        <p:nvPicPr>
          <p:cNvPr id="107" name="Google Shape;107;p17"/>
          <p:cNvPicPr preferRelativeResize="0"/>
          <p:nvPr/>
        </p:nvPicPr>
        <p:blipFill>
          <a:blip r:embed="rId12">
            <a:alphaModFix/>
          </a:blip>
          <a:stretch>
            <a:fillRect/>
          </a:stretch>
        </p:blipFill>
        <p:spPr>
          <a:xfrm>
            <a:off x="709300" y="1488150"/>
            <a:ext cx="700225" cy="709289"/>
          </a:xfrm>
          <a:prstGeom prst="rect">
            <a:avLst/>
          </a:prstGeom>
          <a:noFill/>
          <a:ln>
            <a:noFill/>
          </a:ln>
        </p:spPr>
      </p:pic>
      <p:pic>
        <p:nvPicPr>
          <p:cNvPr id="108" name="Google Shape;108;p17"/>
          <p:cNvPicPr preferRelativeResize="0"/>
          <p:nvPr/>
        </p:nvPicPr>
        <p:blipFill>
          <a:blip r:embed="rId13">
            <a:alphaModFix/>
          </a:blip>
          <a:stretch>
            <a:fillRect/>
          </a:stretch>
        </p:blipFill>
        <p:spPr>
          <a:xfrm>
            <a:off x="8185062" y="2198190"/>
            <a:ext cx="456749" cy="603980"/>
          </a:xfrm>
          <a:prstGeom prst="rect">
            <a:avLst/>
          </a:prstGeom>
          <a:noFill/>
          <a:ln>
            <a:noFill/>
          </a:ln>
        </p:spPr>
      </p:pic>
      <p:pic>
        <p:nvPicPr>
          <p:cNvPr id="109" name="Google Shape;109;p17"/>
          <p:cNvPicPr preferRelativeResize="0"/>
          <p:nvPr/>
        </p:nvPicPr>
        <p:blipFill>
          <a:blip r:embed="rId14">
            <a:alphaModFix/>
          </a:blip>
          <a:stretch>
            <a:fillRect/>
          </a:stretch>
        </p:blipFill>
        <p:spPr>
          <a:xfrm>
            <a:off x="8141987" y="3614438"/>
            <a:ext cx="542899" cy="575563"/>
          </a:xfrm>
          <a:prstGeom prst="rect">
            <a:avLst/>
          </a:prstGeom>
          <a:noFill/>
          <a:ln>
            <a:noFill/>
          </a:ln>
        </p:spPr>
      </p:pic>
      <p:pic>
        <p:nvPicPr>
          <p:cNvPr id="110" name="Google Shape;110;p17"/>
          <p:cNvPicPr preferRelativeResize="0"/>
          <p:nvPr/>
        </p:nvPicPr>
        <p:blipFill>
          <a:blip r:embed="rId15">
            <a:alphaModFix/>
          </a:blip>
          <a:stretch>
            <a:fillRect/>
          </a:stretch>
        </p:blipFill>
        <p:spPr>
          <a:xfrm>
            <a:off x="8185038" y="4376425"/>
            <a:ext cx="456775" cy="471121"/>
          </a:xfrm>
          <a:prstGeom prst="rect">
            <a:avLst/>
          </a:prstGeom>
          <a:noFill/>
          <a:ln>
            <a:noFill/>
          </a:ln>
        </p:spPr>
      </p:pic>
      <p:pic>
        <p:nvPicPr>
          <p:cNvPr id="111" name="Google Shape;111;p17"/>
          <p:cNvPicPr preferRelativeResize="0"/>
          <p:nvPr/>
        </p:nvPicPr>
        <p:blipFill>
          <a:blip r:embed="rId16">
            <a:alphaModFix/>
          </a:blip>
          <a:stretch>
            <a:fillRect/>
          </a:stretch>
        </p:blipFill>
        <p:spPr>
          <a:xfrm rot="5400000">
            <a:off x="6290749" y="2546275"/>
            <a:ext cx="1942550" cy="779850"/>
          </a:xfrm>
          <a:prstGeom prst="rect">
            <a:avLst/>
          </a:prstGeom>
          <a:noFill/>
          <a:ln>
            <a:noFill/>
          </a:ln>
        </p:spPr>
      </p:pic>
      <p:pic>
        <p:nvPicPr>
          <p:cNvPr id="112" name="Google Shape;112;p17"/>
          <p:cNvPicPr preferRelativeResize="0"/>
          <p:nvPr/>
        </p:nvPicPr>
        <p:blipFill>
          <a:blip r:embed="rId17">
            <a:alphaModFix/>
          </a:blip>
          <a:stretch>
            <a:fillRect/>
          </a:stretch>
        </p:blipFill>
        <p:spPr>
          <a:xfrm>
            <a:off x="8200325" y="2975213"/>
            <a:ext cx="456750" cy="466194"/>
          </a:xfrm>
          <a:prstGeom prst="rect">
            <a:avLst/>
          </a:prstGeom>
          <a:noFill/>
          <a:ln>
            <a:noFill/>
          </a:ln>
        </p:spPr>
      </p:pic>
      <p:sp>
        <p:nvSpPr>
          <p:cNvPr id="113" name="Google Shape;113;p17"/>
          <p:cNvSpPr txBox="1"/>
          <p:nvPr/>
        </p:nvSpPr>
        <p:spPr>
          <a:xfrm>
            <a:off x="1638225" y="25"/>
            <a:ext cx="6607500" cy="57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2550">
                <a:solidFill>
                  <a:schemeClr val="dk1"/>
                </a:solidFill>
              </a:rPr>
              <a:t>The</a:t>
            </a:r>
            <a:r>
              <a:rPr b="1" lang="en" sz="2550">
                <a:solidFill>
                  <a:srgbClr val="008000"/>
                </a:solidFill>
              </a:rPr>
              <a:t> </a:t>
            </a:r>
            <a:r>
              <a:rPr b="1" lang="en" sz="2550">
                <a:solidFill>
                  <a:srgbClr val="008000"/>
                </a:solidFill>
              </a:rPr>
              <a:t>MR🌐</a:t>
            </a:r>
            <a:r>
              <a:rPr b="1" lang="en" sz="2550">
                <a:solidFill>
                  <a:srgbClr val="FF0000"/>
                </a:solidFill>
              </a:rPr>
              <a:t>Tracker </a:t>
            </a:r>
            <a:r>
              <a:rPr b="1" lang="en" sz="2550">
                <a:solidFill>
                  <a:schemeClr val="dk1"/>
                </a:solidFill>
              </a:rPr>
              <a:t>Ecosystem</a:t>
            </a:r>
            <a:endParaRPr b="1" sz="2550">
              <a:solidFill>
                <a:schemeClr val="dk1"/>
              </a:solidFill>
            </a:endParaRPr>
          </a:p>
        </p:txBody>
      </p:sp>
      <p:pic>
        <p:nvPicPr>
          <p:cNvPr id="114" name="Google Shape;114;p17"/>
          <p:cNvPicPr preferRelativeResize="0"/>
          <p:nvPr/>
        </p:nvPicPr>
        <p:blipFill>
          <a:blip r:embed="rId18">
            <a:alphaModFix/>
          </a:blip>
          <a:stretch>
            <a:fillRect/>
          </a:stretch>
        </p:blipFill>
        <p:spPr>
          <a:xfrm>
            <a:off x="1723850" y="731126"/>
            <a:ext cx="632850" cy="632850"/>
          </a:xfrm>
          <a:prstGeom prst="rect">
            <a:avLst/>
          </a:prstGeom>
          <a:noFill/>
          <a:ln>
            <a:noFill/>
          </a:ln>
        </p:spPr>
      </p:pic>
      <p:sp>
        <p:nvSpPr>
          <p:cNvPr id="115" name="Google Shape;115;p17"/>
          <p:cNvSpPr/>
          <p:nvPr/>
        </p:nvSpPr>
        <p:spPr>
          <a:xfrm>
            <a:off x="2600638" y="731125"/>
            <a:ext cx="274713" cy="41476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a:p>
            <a:pPr indent="0" lvl="0" marL="0" rtl="0" algn="ctr">
              <a:spcBef>
                <a:spcPts val="0"/>
              </a:spcBef>
              <a:spcAft>
                <a:spcPts val="0"/>
              </a:spcAft>
              <a:buNone/>
            </a:pPr>
            <a:r>
              <a:rPr b="1" lang="en"/>
              <a:t>L</a:t>
            </a:r>
            <a:endParaRPr b="1"/>
          </a:p>
          <a:p>
            <a:pPr indent="0" lvl="0" marL="0" rtl="0" algn="ctr">
              <a:spcBef>
                <a:spcPts val="0"/>
              </a:spcBef>
              <a:spcAft>
                <a:spcPts val="0"/>
              </a:spcAft>
              <a:buNone/>
            </a:pPr>
            <a:r>
              <a:rPr b="1" lang="en"/>
              <a:t>I</a:t>
            </a:r>
            <a:endParaRPr b="1"/>
          </a:p>
          <a:p>
            <a:pPr indent="0" lvl="0" marL="0" rtl="0" algn="ctr">
              <a:spcBef>
                <a:spcPts val="0"/>
              </a:spcBef>
              <a:spcAft>
                <a:spcPts val="0"/>
              </a:spcAft>
              <a:buNone/>
            </a:pPr>
            <a:r>
              <a:rPr b="1" lang="en"/>
              <a:t>E</a:t>
            </a:r>
            <a:endParaRPr b="1"/>
          </a:p>
          <a:p>
            <a:pPr indent="0" lvl="0" marL="0" rtl="0" algn="ctr">
              <a:spcBef>
                <a:spcPts val="0"/>
              </a:spcBef>
              <a:spcAft>
                <a:spcPts val="0"/>
              </a:spcAft>
              <a:buNone/>
            </a:pPr>
            <a:r>
              <a:rPr b="1" lang="en"/>
              <a:t>N</a:t>
            </a:r>
            <a:endParaRPr b="1"/>
          </a:p>
          <a:p>
            <a:pPr indent="0" lvl="0" marL="0" rtl="0" algn="ctr">
              <a:spcBef>
                <a:spcPts val="0"/>
              </a:spcBef>
              <a:spcAft>
                <a:spcPts val="0"/>
              </a:spcAft>
              <a:buNone/>
            </a:pPr>
            <a:r>
              <a:rPr b="1" lang="en"/>
              <a:t>T</a:t>
            </a:r>
            <a:endParaRPr b="1"/>
          </a:p>
          <a:p>
            <a:pPr indent="0" lvl="0" marL="0" rtl="0" algn="ctr">
              <a:spcBef>
                <a:spcPts val="0"/>
              </a:spcBef>
              <a:spcAft>
                <a:spcPts val="0"/>
              </a:spcAft>
              <a:buNone/>
            </a:pPr>
            <a:r>
              <a:rPr b="1" lang="en"/>
              <a:t>S</a:t>
            </a:r>
            <a:endParaRPr b="1"/>
          </a:p>
        </p:txBody>
      </p:sp>
      <p:sp>
        <p:nvSpPr>
          <p:cNvPr id="116" name="Google Shape;116;p17"/>
          <p:cNvSpPr/>
          <p:nvPr/>
        </p:nvSpPr>
        <p:spPr>
          <a:xfrm>
            <a:off x="7453950" y="819676"/>
            <a:ext cx="274700" cy="40591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
            </a:r>
            <a:endParaRPr b="1"/>
          </a:p>
          <a:p>
            <a:pPr indent="0" lvl="0" marL="0" rtl="0" algn="ctr">
              <a:spcBef>
                <a:spcPts val="0"/>
              </a:spcBef>
              <a:spcAft>
                <a:spcPts val="0"/>
              </a:spcAft>
              <a:buNone/>
            </a:pPr>
            <a:r>
              <a:rPr b="1" lang="en"/>
              <a:t>E</a:t>
            </a:r>
            <a:endParaRPr b="1"/>
          </a:p>
          <a:p>
            <a:pPr indent="0" lvl="0" marL="0" rtl="0" algn="ctr">
              <a:spcBef>
                <a:spcPts val="0"/>
              </a:spcBef>
              <a:spcAft>
                <a:spcPts val="0"/>
              </a:spcAft>
              <a:buNone/>
            </a:pPr>
            <a:r>
              <a:rPr b="1" lang="en"/>
              <a:t>V</a:t>
            </a:r>
            <a:endParaRPr b="1"/>
          </a:p>
          <a:p>
            <a:pPr indent="0" lvl="0" marL="0" rtl="0" algn="ctr">
              <a:spcBef>
                <a:spcPts val="0"/>
              </a:spcBef>
              <a:spcAft>
                <a:spcPts val="0"/>
              </a:spcAft>
              <a:buNone/>
            </a:pPr>
            <a:r>
              <a:rPr b="1" lang="en"/>
              <a:t>I</a:t>
            </a:r>
            <a:endParaRPr b="1"/>
          </a:p>
          <a:p>
            <a:pPr indent="0" lvl="0" marL="0" rtl="0" algn="ctr">
              <a:spcBef>
                <a:spcPts val="0"/>
              </a:spcBef>
              <a:spcAft>
                <a:spcPts val="0"/>
              </a:spcAft>
              <a:buNone/>
            </a:pPr>
            <a:r>
              <a:rPr b="1" lang="en"/>
              <a:t>C</a:t>
            </a:r>
            <a:endParaRPr b="1"/>
          </a:p>
          <a:p>
            <a:pPr indent="0" lvl="0" marL="0" rtl="0" algn="ctr">
              <a:spcBef>
                <a:spcPts val="0"/>
              </a:spcBef>
              <a:spcAft>
                <a:spcPts val="0"/>
              </a:spcAft>
              <a:buNone/>
            </a:pPr>
            <a:r>
              <a:rPr b="1" lang="en"/>
              <a:t>E</a:t>
            </a:r>
            <a:endParaRPr b="1"/>
          </a:p>
          <a:p>
            <a:pPr indent="0" lvl="0" marL="0" rtl="0" algn="ctr">
              <a:spcBef>
                <a:spcPts val="0"/>
              </a:spcBef>
              <a:spcAft>
                <a:spcPts val="0"/>
              </a:spcAft>
              <a:buNone/>
            </a:pPr>
            <a:r>
              <a:rPr b="1" lang="en"/>
              <a:t>S</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
              <a:t>/</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
              <a:t>I</a:t>
            </a:r>
            <a:endParaRPr b="1"/>
          </a:p>
          <a:p>
            <a:pPr indent="0" lvl="0" marL="0" rtl="0" algn="ctr">
              <a:spcBef>
                <a:spcPts val="0"/>
              </a:spcBef>
              <a:spcAft>
                <a:spcPts val="0"/>
              </a:spcAft>
              <a:buNone/>
            </a:pPr>
            <a:r>
              <a:rPr b="1" lang="en"/>
              <a:t>T</a:t>
            </a:r>
            <a:endParaRPr b="1"/>
          </a:p>
          <a:p>
            <a:pPr indent="0" lvl="0" marL="0" rtl="0" algn="ctr">
              <a:spcBef>
                <a:spcPts val="0"/>
              </a:spcBef>
              <a:spcAft>
                <a:spcPts val="0"/>
              </a:spcAft>
              <a:buNone/>
            </a:pPr>
            <a:r>
              <a:rPr b="1" lang="en"/>
              <a:t>E</a:t>
            </a:r>
            <a:endParaRPr b="1"/>
          </a:p>
          <a:p>
            <a:pPr indent="0" lvl="0" marL="0" rtl="0" algn="ctr">
              <a:spcBef>
                <a:spcPts val="0"/>
              </a:spcBef>
              <a:spcAft>
                <a:spcPts val="0"/>
              </a:spcAft>
              <a:buNone/>
            </a:pPr>
            <a:r>
              <a:rPr b="1" lang="en"/>
              <a:t>M</a:t>
            </a:r>
            <a:endParaRPr b="1"/>
          </a:p>
          <a:p>
            <a:pPr indent="0" lvl="0" marL="0" rtl="0" algn="ctr">
              <a:spcBef>
                <a:spcPts val="0"/>
              </a:spcBef>
              <a:spcAft>
                <a:spcPts val="0"/>
              </a:spcAft>
              <a:buNone/>
            </a:pPr>
            <a:r>
              <a:rPr b="1" lang="en"/>
              <a:t>S</a:t>
            </a:r>
            <a:endParaRPr b="1"/>
          </a:p>
        </p:txBody>
      </p:sp>
      <p:cxnSp>
        <p:nvCxnSpPr>
          <p:cNvPr id="117" name="Google Shape;117;p17"/>
          <p:cNvCxnSpPr>
            <a:stCxn id="115" idx="3"/>
            <a:endCxn id="106" idx="1"/>
          </p:cNvCxnSpPr>
          <p:nvPr/>
        </p:nvCxnSpPr>
        <p:spPr>
          <a:xfrm flipH="1" rot="10800000">
            <a:off x="2875350" y="1661650"/>
            <a:ext cx="1150200" cy="1143300"/>
          </a:xfrm>
          <a:prstGeom prst="straightConnector1">
            <a:avLst/>
          </a:prstGeom>
          <a:noFill/>
          <a:ln cap="flat" cmpd="sng" w="9525">
            <a:solidFill>
              <a:schemeClr val="dk2"/>
            </a:solidFill>
            <a:prstDash val="solid"/>
            <a:round/>
            <a:headEnd len="med" w="med" type="none"/>
            <a:tailEnd len="med" w="med" type="none"/>
          </a:ln>
        </p:spPr>
      </p:cxnSp>
      <p:cxnSp>
        <p:nvCxnSpPr>
          <p:cNvPr id="118" name="Google Shape;118;p17"/>
          <p:cNvCxnSpPr>
            <a:stCxn id="106" idx="3"/>
          </p:cNvCxnSpPr>
          <p:nvPr/>
        </p:nvCxnSpPr>
        <p:spPr>
          <a:xfrm>
            <a:off x="4881237" y="1661548"/>
            <a:ext cx="631200" cy="71400"/>
          </a:xfrm>
          <a:prstGeom prst="straightConnector1">
            <a:avLst/>
          </a:prstGeom>
          <a:noFill/>
          <a:ln cap="flat" cmpd="sng" w="9525">
            <a:solidFill>
              <a:schemeClr val="dk2"/>
            </a:solidFill>
            <a:prstDash val="solid"/>
            <a:round/>
            <a:headEnd len="med" w="med" type="none"/>
            <a:tailEnd len="med" w="med" type="none"/>
          </a:ln>
        </p:spPr>
      </p:cxnSp>
      <p:cxnSp>
        <p:nvCxnSpPr>
          <p:cNvPr id="119" name="Google Shape;119;p17"/>
          <p:cNvCxnSpPr>
            <a:stCxn id="106" idx="2"/>
          </p:cNvCxnSpPr>
          <p:nvPr/>
        </p:nvCxnSpPr>
        <p:spPr>
          <a:xfrm>
            <a:off x="4453387" y="2175883"/>
            <a:ext cx="507900" cy="1089000"/>
          </a:xfrm>
          <a:prstGeom prst="straightConnector1">
            <a:avLst/>
          </a:prstGeom>
          <a:noFill/>
          <a:ln cap="flat" cmpd="sng" w="9525">
            <a:solidFill>
              <a:schemeClr val="dk2"/>
            </a:solidFill>
            <a:prstDash val="solid"/>
            <a:round/>
            <a:headEnd len="med" w="med" type="none"/>
            <a:tailEnd len="med" w="med" type="none"/>
          </a:ln>
        </p:spPr>
      </p:cxnSp>
      <p:pic>
        <p:nvPicPr>
          <p:cNvPr id="120" name="Google Shape;120;p17"/>
          <p:cNvPicPr preferRelativeResize="0"/>
          <p:nvPr/>
        </p:nvPicPr>
        <p:blipFill>
          <a:blip r:embed="rId18">
            <a:alphaModFix/>
          </a:blip>
          <a:stretch>
            <a:fillRect/>
          </a:stretch>
        </p:blipFill>
        <p:spPr>
          <a:xfrm>
            <a:off x="5625850" y="2619776"/>
            <a:ext cx="632850" cy="632850"/>
          </a:xfrm>
          <a:prstGeom prst="rect">
            <a:avLst/>
          </a:prstGeom>
          <a:noFill/>
          <a:ln>
            <a:noFill/>
          </a:ln>
        </p:spPr>
      </p:pic>
      <p:pic>
        <p:nvPicPr>
          <p:cNvPr id="121" name="Google Shape;121;p17"/>
          <p:cNvPicPr preferRelativeResize="0"/>
          <p:nvPr/>
        </p:nvPicPr>
        <p:blipFill>
          <a:blip r:embed="rId10">
            <a:alphaModFix/>
          </a:blip>
          <a:stretch>
            <a:fillRect/>
          </a:stretch>
        </p:blipFill>
        <p:spPr>
          <a:xfrm>
            <a:off x="5012850" y="3529425"/>
            <a:ext cx="922800" cy="664413"/>
          </a:xfrm>
          <a:prstGeom prst="rect">
            <a:avLst/>
          </a:prstGeom>
          <a:noFill/>
          <a:ln>
            <a:noFill/>
          </a:ln>
        </p:spPr>
      </p:pic>
      <p:pic>
        <p:nvPicPr>
          <p:cNvPr id="122" name="Google Shape;122;p17"/>
          <p:cNvPicPr preferRelativeResize="0"/>
          <p:nvPr/>
        </p:nvPicPr>
        <p:blipFill>
          <a:blip r:embed="rId10">
            <a:alphaModFix/>
          </a:blip>
          <a:stretch>
            <a:fillRect/>
          </a:stretch>
        </p:blipFill>
        <p:spPr>
          <a:xfrm>
            <a:off x="5129926" y="4083100"/>
            <a:ext cx="948900" cy="683231"/>
          </a:xfrm>
          <a:prstGeom prst="rect">
            <a:avLst/>
          </a:prstGeom>
          <a:noFill/>
          <a:ln>
            <a:noFill/>
          </a:ln>
        </p:spPr>
      </p:pic>
      <p:cxnSp>
        <p:nvCxnSpPr>
          <p:cNvPr id="123" name="Google Shape;123;p17"/>
          <p:cNvCxnSpPr>
            <a:stCxn id="121" idx="0"/>
            <a:endCxn id="121" idx="0"/>
          </p:cNvCxnSpPr>
          <p:nvPr/>
        </p:nvCxnSpPr>
        <p:spPr>
          <a:xfrm>
            <a:off x="5474250" y="3529425"/>
            <a:ext cx="0" cy="0"/>
          </a:xfrm>
          <a:prstGeom prst="straightConnector1">
            <a:avLst/>
          </a:prstGeom>
          <a:noFill/>
          <a:ln cap="flat" cmpd="sng" w="9525">
            <a:solidFill>
              <a:schemeClr val="dk2"/>
            </a:solidFill>
            <a:prstDash val="solid"/>
            <a:round/>
            <a:headEnd len="med" w="med" type="none"/>
            <a:tailEnd len="med" w="med" type="none"/>
          </a:ln>
        </p:spPr>
      </p:cxnSp>
      <p:pic>
        <p:nvPicPr>
          <p:cNvPr id="124" name="Google Shape;124;p17"/>
          <p:cNvPicPr preferRelativeResize="0"/>
          <p:nvPr/>
        </p:nvPicPr>
        <p:blipFill>
          <a:blip r:embed="rId10">
            <a:alphaModFix/>
          </a:blip>
          <a:stretch>
            <a:fillRect/>
          </a:stretch>
        </p:blipFill>
        <p:spPr>
          <a:xfrm>
            <a:off x="3598100" y="3471800"/>
            <a:ext cx="948900" cy="683231"/>
          </a:xfrm>
          <a:prstGeom prst="rect">
            <a:avLst/>
          </a:prstGeom>
          <a:noFill/>
          <a:ln>
            <a:noFill/>
          </a:ln>
        </p:spPr>
      </p:pic>
      <p:pic>
        <p:nvPicPr>
          <p:cNvPr id="125" name="Google Shape;125;p17"/>
          <p:cNvPicPr preferRelativeResize="0"/>
          <p:nvPr/>
        </p:nvPicPr>
        <p:blipFill>
          <a:blip r:embed="rId10">
            <a:alphaModFix/>
          </a:blip>
          <a:stretch>
            <a:fillRect/>
          </a:stretch>
        </p:blipFill>
        <p:spPr>
          <a:xfrm>
            <a:off x="3390850" y="4088376"/>
            <a:ext cx="948900" cy="683221"/>
          </a:xfrm>
          <a:prstGeom prst="rect">
            <a:avLst/>
          </a:prstGeom>
          <a:noFill/>
          <a:ln>
            <a:noFill/>
          </a:ln>
        </p:spPr>
      </p:pic>
      <p:cxnSp>
        <p:nvCxnSpPr>
          <p:cNvPr id="126" name="Google Shape;126;p17"/>
          <p:cNvCxnSpPr>
            <a:endCxn id="102" idx="2"/>
          </p:cNvCxnSpPr>
          <p:nvPr/>
        </p:nvCxnSpPr>
        <p:spPr>
          <a:xfrm flipH="1" rot="10800000">
            <a:off x="5207650" y="2400592"/>
            <a:ext cx="576300" cy="586200"/>
          </a:xfrm>
          <a:prstGeom prst="straightConnector1">
            <a:avLst/>
          </a:prstGeom>
          <a:noFill/>
          <a:ln cap="flat" cmpd="sng" w="9525">
            <a:solidFill>
              <a:schemeClr val="dk2"/>
            </a:solidFill>
            <a:prstDash val="solid"/>
            <a:round/>
            <a:headEnd len="med" w="med" type="none"/>
            <a:tailEnd len="med" w="med" type="none"/>
          </a:ln>
        </p:spPr>
      </p:cxnSp>
      <p:cxnSp>
        <p:nvCxnSpPr>
          <p:cNvPr id="127" name="Google Shape;127;p17"/>
          <p:cNvCxnSpPr>
            <a:stCxn id="120" idx="2"/>
            <a:endCxn id="103" idx="3"/>
          </p:cNvCxnSpPr>
          <p:nvPr/>
        </p:nvCxnSpPr>
        <p:spPr>
          <a:xfrm flipH="1" rot="10800000">
            <a:off x="5942275" y="3195026"/>
            <a:ext cx="583200" cy="576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7"/>
          <p:cNvSpPr txBox="1"/>
          <p:nvPr/>
        </p:nvSpPr>
        <p:spPr>
          <a:xfrm>
            <a:off x="4400775" y="2340588"/>
            <a:ext cx="9459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Master</a:t>
            </a:r>
            <a:endParaRPr b="1" sz="1800">
              <a:solidFill>
                <a:srgbClr val="FF0000"/>
              </a:solidFill>
            </a:endParaRPr>
          </a:p>
          <a:p>
            <a:pPr indent="0" lvl="0" marL="0" rtl="0" algn="ctr">
              <a:spcBef>
                <a:spcPts val="0"/>
              </a:spcBef>
              <a:spcAft>
                <a:spcPts val="0"/>
              </a:spcAft>
              <a:buNone/>
            </a:pPr>
            <a:r>
              <a:rPr b="1" lang="en" sz="1300">
                <a:solidFill>
                  <a:schemeClr val="dk1"/>
                </a:solidFill>
              </a:rPr>
              <a:t>Django</a:t>
            </a:r>
            <a:endParaRPr b="1" sz="1300">
              <a:solidFill>
                <a:schemeClr val="dk1"/>
              </a:solidFill>
            </a:endParaRPr>
          </a:p>
          <a:p>
            <a:pPr indent="0" lvl="0" marL="0" rtl="0" algn="ctr">
              <a:spcBef>
                <a:spcPts val="0"/>
              </a:spcBef>
              <a:spcAft>
                <a:spcPts val="0"/>
              </a:spcAft>
              <a:buNone/>
            </a:pPr>
            <a:r>
              <a:rPr b="1" lang="en" sz="1300">
                <a:solidFill>
                  <a:schemeClr val="dk1"/>
                </a:solidFill>
              </a:rPr>
              <a:t>server</a:t>
            </a:r>
            <a:endParaRPr b="1" sz="1300">
              <a:solidFill>
                <a:schemeClr val="dk1"/>
              </a:solidFill>
            </a:endParaRPr>
          </a:p>
        </p:txBody>
      </p:sp>
      <p:cxnSp>
        <p:nvCxnSpPr>
          <p:cNvPr id="129" name="Google Shape;129;p17"/>
          <p:cNvCxnSpPr>
            <a:stCxn id="120" idx="0"/>
            <a:endCxn id="102" idx="2"/>
          </p:cNvCxnSpPr>
          <p:nvPr/>
        </p:nvCxnSpPr>
        <p:spPr>
          <a:xfrm rot="10800000">
            <a:off x="5783875" y="2400476"/>
            <a:ext cx="158400" cy="219300"/>
          </a:xfrm>
          <a:prstGeom prst="straightConnector1">
            <a:avLst/>
          </a:prstGeom>
          <a:noFill/>
          <a:ln cap="flat" cmpd="sng" w="9525">
            <a:solidFill>
              <a:schemeClr val="dk2"/>
            </a:solidFill>
            <a:prstDash val="solid"/>
            <a:round/>
            <a:headEnd len="med" w="med" type="none"/>
            <a:tailEnd len="med" w="med" type="none"/>
          </a:ln>
        </p:spPr>
      </p:cxnSp>
      <p:pic>
        <p:nvPicPr>
          <p:cNvPr id="130" name="Google Shape;130;p17"/>
          <p:cNvPicPr preferRelativeResize="0"/>
          <p:nvPr/>
        </p:nvPicPr>
        <p:blipFill>
          <a:blip r:embed="rId18">
            <a:alphaModFix/>
          </a:blip>
          <a:stretch>
            <a:fillRect/>
          </a:stretch>
        </p:blipFill>
        <p:spPr>
          <a:xfrm>
            <a:off x="7690300" y="760014"/>
            <a:ext cx="632850" cy="632850"/>
          </a:xfrm>
          <a:prstGeom prst="rect">
            <a:avLst/>
          </a:prstGeom>
          <a:noFill/>
          <a:ln>
            <a:noFill/>
          </a:ln>
        </p:spPr>
      </p:pic>
      <p:pic>
        <p:nvPicPr>
          <p:cNvPr id="131" name="Google Shape;131;p17"/>
          <p:cNvPicPr preferRelativeResize="0"/>
          <p:nvPr/>
        </p:nvPicPr>
        <p:blipFill>
          <a:blip r:embed="rId9">
            <a:alphaModFix/>
          </a:blip>
          <a:stretch>
            <a:fillRect/>
          </a:stretch>
        </p:blipFill>
        <p:spPr>
          <a:xfrm>
            <a:off x="8312250" y="1575648"/>
            <a:ext cx="700225" cy="534293"/>
          </a:xfrm>
          <a:prstGeom prst="rect">
            <a:avLst/>
          </a:prstGeom>
          <a:noFill/>
          <a:ln>
            <a:noFill/>
          </a:ln>
        </p:spPr>
      </p:pic>
      <p:pic>
        <p:nvPicPr>
          <p:cNvPr id="132" name="Google Shape;132;p17"/>
          <p:cNvPicPr preferRelativeResize="0"/>
          <p:nvPr/>
        </p:nvPicPr>
        <p:blipFill>
          <a:blip r:embed="rId6">
            <a:alphaModFix/>
          </a:blip>
          <a:stretch>
            <a:fillRect/>
          </a:stretch>
        </p:blipFill>
        <p:spPr>
          <a:xfrm>
            <a:off x="8378791" y="753075"/>
            <a:ext cx="632850" cy="632850"/>
          </a:xfrm>
          <a:prstGeom prst="rect">
            <a:avLst/>
          </a:prstGeom>
          <a:noFill/>
          <a:ln>
            <a:noFill/>
          </a:ln>
        </p:spPr>
      </p:pic>
      <p:pic>
        <p:nvPicPr>
          <p:cNvPr id="133" name="Google Shape;133;p17"/>
          <p:cNvPicPr preferRelativeResize="0"/>
          <p:nvPr/>
        </p:nvPicPr>
        <p:blipFill>
          <a:blip r:embed="rId10">
            <a:alphaModFix/>
          </a:blip>
          <a:stretch>
            <a:fillRect/>
          </a:stretch>
        </p:blipFill>
        <p:spPr>
          <a:xfrm>
            <a:off x="5710762" y="731121"/>
            <a:ext cx="700225" cy="504172"/>
          </a:xfrm>
          <a:prstGeom prst="rect">
            <a:avLst/>
          </a:prstGeom>
          <a:noFill/>
          <a:ln>
            <a:noFill/>
          </a:ln>
        </p:spPr>
      </p:pic>
      <p:pic>
        <p:nvPicPr>
          <p:cNvPr id="134" name="Google Shape;134;p17"/>
          <p:cNvPicPr preferRelativeResize="0"/>
          <p:nvPr/>
        </p:nvPicPr>
        <p:blipFill>
          <a:blip r:embed="rId10">
            <a:alphaModFix/>
          </a:blip>
          <a:stretch>
            <a:fillRect/>
          </a:stretch>
        </p:blipFill>
        <p:spPr>
          <a:xfrm>
            <a:off x="6525487" y="731134"/>
            <a:ext cx="700225" cy="504172"/>
          </a:xfrm>
          <a:prstGeom prst="rect">
            <a:avLst/>
          </a:prstGeom>
          <a:noFill/>
          <a:ln>
            <a:noFill/>
          </a:ln>
        </p:spPr>
      </p:pic>
      <p:cxnSp>
        <p:nvCxnSpPr>
          <p:cNvPr id="135" name="Google Shape;135;p17"/>
          <p:cNvCxnSpPr>
            <a:stCxn id="133" idx="2"/>
            <a:endCxn id="102" idx="0"/>
          </p:cNvCxnSpPr>
          <p:nvPr/>
        </p:nvCxnSpPr>
        <p:spPr>
          <a:xfrm flipH="1">
            <a:off x="5783975" y="1235293"/>
            <a:ext cx="276900" cy="3096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a:stCxn id="134" idx="2"/>
            <a:endCxn id="102" idx="0"/>
          </p:cNvCxnSpPr>
          <p:nvPr/>
        </p:nvCxnSpPr>
        <p:spPr>
          <a:xfrm flipH="1">
            <a:off x="5783900" y="1235305"/>
            <a:ext cx="1091700" cy="309600"/>
          </a:xfrm>
          <a:prstGeom prst="straightConnector1">
            <a:avLst/>
          </a:prstGeom>
          <a:noFill/>
          <a:ln cap="flat" cmpd="sng" w="9525">
            <a:solidFill>
              <a:schemeClr val="dk2"/>
            </a:solidFill>
            <a:prstDash val="solid"/>
            <a:round/>
            <a:headEnd len="med" w="med" type="none"/>
            <a:tailEnd len="med" w="med" type="none"/>
          </a:ln>
        </p:spPr>
      </p:cxnSp>
      <p:sp>
        <p:nvSpPr>
          <p:cNvPr id="137" name="Google Shape;137;p17"/>
          <p:cNvSpPr txBox="1"/>
          <p:nvPr/>
        </p:nvSpPr>
        <p:spPr>
          <a:xfrm>
            <a:off x="5957638" y="982213"/>
            <a:ext cx="1322700" cy="3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FF"/>
                </a:solidFill>
              </a:rPr>
              <a:t>API Remote</a:t>
            </a:r>
            <a:endParaRPr b="1">
              <a:solidFill>
                <a:srgbClr val="0000FF"/>
              </a:solidFill>
            </a:endParaRPr>
          </a:p>
          <a:p>
            <a:pPr indent="0" lvl="0" marL="0" rtl="0" algn="ctr">
              <a:spcBef>
                <a:spcPts val="0"/>
              </a:spcBef>
              <a:spcAft>
                <a:spcPts val="0"/>
              </a:spcAft>
              <a:buNone/>
            </a:pPr>
            <a:r>
              <a:rPr b="1" lang="en">
                <a:solidFill>
                  <a:srgbClr val="0000FF"/>
                </a:solidFill>
              </a:rPr>
              <a:t>Feeders</a:t>
            </a:r>
            <a:endParaRPr b="1">
              <a:solidFill>
                <a:srgbClr val="0000FF"/>
              </a:solidFill>
            </a:endParaRPr>
          </a:p>
          <a:p>
            <a:pPr indent="0" lvl="0" marL="0" rtl="0" algn="ctr">
              <a:spcBef>
                <a:spcPts val="0"/>
              </a:spcBef>
              <a:spcAft>
                <a:spcPts val="0"/>
              </a:spcAft>
              <a:buNone/>
            </a:pPr>
            <a:r>
              <a:rPr b="1" lang="en" sz="1200">
                <a:solidFill>
                  <a:schemeClr val="dk2"/>
                </a:solidFill>
              </a:rPr>
              <a:t>32 tags each</a:t>
            </a:r>
            <a:endParaRPr b="1" sz="1200">
              <a:solidFill>
                <a:schemeClr val="dk2"/>
              </a:solidFill>
            </a:endParaRPr>
          </a:p>
        </p:txBody>
      </p:sp>
      <p:cxnSp>
        <p:nvCxnSpPr>
          <p:cNvPr id="138" name="Google Shape;138;p17"/>
          <p:cNvCxnSpPr>
            <a:stCxn id="114" idx="2"/>
            <a:endCxn id="115" idx="1"/>
          </p:cNvCxnSpPr>
          <p:nvPr/>
        </p:nvCxnSpPr>
        <p:spPr>
          <a:xfrm>
            <a:off x="2040275" y="1363976"/>
            <a:ext cx="560400" cy="144090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17"/>
          <p:cNvCxnSpPr>
            <a:endCxn id="115" idx="1"/>
          </p:cNvCxnSpPr>
          <p:nvPr/>
        </p:nvCxnSpPr>
        <p:spPr>
          <a:xfrm>
            <a:off x="1651738" y="1484050"/>
            <a:ext cx="948900" cy="1320900"/>
          </a:xfrm>
          <a:prstGeom prst="straightConnector1">
            <a:avLst/>
          </a:prstGeom>
          <a:noFill/>
          <a:ln cap="flat" cmpd="sng" w="9525">
            <a:solidFill>
              <a:schemeClr val="dk2"/>
            </a:solidFill>
            <a:prstDash val="solid"/>
            <a:round/>
            <a:headEnd len="med" w="med" type="none"/>
            <a:tailEnd len="med" w="med" type="none"/>
          </a:ln>
        </p:spPr>
      </p:cxnSp>
      <p:cxnSp>
        <p:nvCxnSpPr>
          <p:cNvPr id="140" name="Google Shape;140;p17"/>
          <p:cNvCxnSpPr>
            <a:stCxn id="107" idx="3"/>
            <a:endCxn id="115" idx="1"/>
          </p:cNvCxnSpPr>
          <p:nvPr/>
        </p:nvCxnSpPr>
        <p:spPr>
          <a:xfrm>
            <a:off x="1409525" y="1842795"/>
            <a:ext cx="1191000" cy="9621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17"/>
          <p:cNvCxnSpPr>
            <a:stCxn id="99" idx="3"/>
            <a:endCxn id="115" idx="1"/>
          </p:cNvCxnSpPr>
          <p:nvPr/>
        </p:nvCxnSpPr>
        <p:spPr>
          <a:xfrm>
            <a:off x="1084850" y="2571750"/>
            <a:ext cx="1515900" cy="2331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17"/>
          <p:cNvCxnSpPr>
            <a:stCxn id="104" idx="3"/>
            <a:endCxn id="115" idx="1"/>
          </p:cNvCxnSpPr>
          <p:nvPr/>
        </p:nvCxnSpPr>
        <p:spPr>
          <a:xfrm flipH="1" rot="10800000">
            <a:off x="1159924" y="2804932"/>
            <a:ext cx="1440600" cy="4962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17"/>
          <p:cNvCxnSpPr>
            <a:endCxn id="115" idx="1"/>
          </p:cNvCxnSpPr>
          <p:nvPr/>
        </p:nvCxnSpPr>
        <p:spPr>
          <a:xfrm flipH="1" rot="10800000">
            <a:off x="1677838" y="2804950"/>
            <a:ext cx="922800" cy="93030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7"/>
          <p:cNvCxnSpPr>
            <a:stCxn id="101" idx="0"/>
            <a:endCxn id="115" idx="1"/>
          </p:cNvCxnSpPr>
          <p:nvPr/>
        </p:nvCxnSpPr>
        <p:spPr>
          <a:xfrm flipH="1" rot="10800000">
            <a:off x="1894166" y="2805038"/>
            <a:ext cx="706500" cy="14409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17"/>
          <p:cNvCxnSpPr/>
          <p:nvPr/>
        </p:nvCxnSpPr>
        <p:spPr>
          <a:xfrm flipH="1" rot="10800000">
            <a:off x="4086000" y="3355750"/>
            <a:ext cx="484200" cy="3795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17"/>
          <p:cNvCxnSpPr/>
          <p:nvPr/>
        </p:nvCxnSpPr>
        <p:spPr>
          <a:xfrm rot="10800000">
            <a:off x="4897575" y="3473525"/>
            <a:ext cx="300900" cy="73290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17"/>
          <p:cNvCxnSpPr>
            <a:stCxn id="121" idx="0"/>
            <a:endCxn id="121" idx="0"/>
          </p:cNvCxnSpPr>
          <p:nvPr/>
        </p:nvCxnSpPr>
        <p:spPr>
          <a:xfrm>
            <a:off x="5474250" y="3529425"/>
            <a:ext cx="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17"/>
          <p:cNvCxnSpPr/>
          <p:nvPr/>
        </p:nvCxnSpPr>
        <p:spPr>
          <a:xfrm rot="10800000">
            <a:off x="5067650" y="3381799"/>
            <a:ext cx="392100" cy="3348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17"/>
          <p:cNvCxnSpPr/>
          <p:nvPr/>
        </p:nvCxnSpPr>
        <p:spPr>
          <a:xfrm flipH="1" rot="10800000">
            <a:off x="4364775" y="3434225"/>
            <a:ext cx="414900" cy="7974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17"/>
          <p:cNvSpPr txBox="1"/>
          <p:nvPr/>
        </p:nvSpPr>
        <p:spPr>
          <a:xfrm>
            <a:off x="4212375" y="3689863"/>
            <a:ext cx="1322700" cy="3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000FF"/>
                </a:solidFill>
              </a:rPr>
              <a:t>ssh </a:t>
            </a:r>
            <a:endParaRPr b="1" sz="1600">
              <a:solidFill>
                <a:srgbClr val="0000FF"/>
              </a:solidFill>
            </a:endParaRPr>
          </a:p>
          <a:p>
            <a:pPr indent="0" lvl="0" marL="0" rtl="0" algn="ctr">
              <a:spcBef>
                <a:spcPts val="0"/>
              </a:spcBef>
              <a:spcAft>
                <a:spcPts val="0"/>
              </a:spcAft>
              <a:buNone/>
            </a:pPr>
            <a:r>
              <a:rPr b="1" lang="en" sz="1600">
                <a:solidFill>
                  <a:srgbClr val="0000FF"/>
                </a:solidFill>
              </a:rPr>
              <a:t>Feeders</a:t>
            </a:r>
            <a:endParaRPr b="1" sz="1600">
              <a:solidFill>
                <a:srgbClr val="0000FF"/>
              </a:solidFill>
            </a:endParaRPr>
          </a:p>
          <a:p>
            <a:pPr indent="0" lvl="0" marL="0" rtl="0" algn="ctr">
              <a:spcBef>
                <a:spcPts val="0"/>
              </a:spcBef>
              <a:spcAft>
                <a:spcPts val="0"/>
              </a:spcAft>
              <a:buNone/>
            </a:pPr>
            <a:r>
              <a:rPr b="1" lang="en" sz="1200">
                <a:solidFill>
                  <a:schemeClr val="dk2"/>
                </a:solidFill>
              </a:rPr>
              <a:t>32 tags each</a:t>
            </a:r>
            <a:endParaRPr b="1" sz="1200">
              <a:solidFill>
                <a:srgbClr val="FF9900"/>
              </a:solidFill>
            </a:endParaRPr>
          </a:p>
        </p:txBody>
      </p:sp>
      <p:pic>
        <p:nvPicPr>
          <p:cNvPr id="151" name="Google Shape;151;p17"/>
          <p:cNvPicPr preferRelativeResize="0"/>
          <p:nvPr/>
        </p:nvPicPr>
        <p:blipFill>
          <a:blip r:embed="rId10">
            <a:alphaModFix/>
          </a:blip>
          <a:stretch>
            <a:fillRect/>
          </a:stretch>
        </p:blipFill>
        <p:spPr>
          <a:xfrm>
            <a:off x="4896025" y="729421"/>
            <a:ext cx="700225" cy="504172"/>
          </a:xfrm>
          <a:prstGeom prst="rect">
            <a:avLst/>
          </a:prstGeom>
          <a:noFill/>
          <a:ln>
            <a:noFill/>
          </a:ln>
        </p:spPr>
      </p:pic>
      <p:cxnSp>
        <p:nvCxnSpPr>
          <p:cNvPr id="152" name="Google Shape;152;p17"/>
          <p:cNvCxnSpPr>
            <a:stCxn id="151" idx="2"/>
            <a:endCxn id="102" idx="0"/>
          </p:cNvCxnSpPr>
          <p:nvPr/>
        </p:nvCxnSpPr>
        <p:spPr>
          <a:xfrm>
            <a:off x="5246137" y="1233593"/>
            <a:ext cx="537900" cy="311400"/>
          </a:xfrm>
          <a:prstGeom prst="straightConnector1">
            <a:avLst/>
          </a:prstGeom>
          <a:noFill/>
          <a:ln cap="flat" cmpd="sng" w="9525">
            <a:solidFill>
              <a:schemeClr val="dk2"/>
            </a:solidFill>
            <a:prstDash val="solid"/>
            <a:round/>
            <a:headEnd len="med" w="med" type="none"/>
            <a:tailEnd len="med" w="med" type="none"/>
          </a:ln>
        </p:spPr>
      </p:cxnSp>
      <p:pic>
        <p:nvPicPr>
          <p:cNvPr id="153" name="Google Shape;153;p17"/>
          <p:cNvPicPr preferRelativeResize="0"/>
          <p:nvPr/>
        </p:nvPicPr>
        <p:blipFill>
          <a:blip r:embed="rId19">
            <a:alphaModFix/>
          </a:blip>
          <a:stretch>
            <a:fillRect/>
          </a:stretch>
        </p:blipFill>
        <p:spPr>
          <a:xfrm>
            <a:off x="3626633" y="3114275"/>
            <a:ext cx="414900" cy="311654"/>
          </a:xfrm>
          <a:prstGeom prst="rect">
            <a:avLst/>
          </a:prstGeom>
          <a:noFill/>
          <a:ln>
            <a:noFill/>
          </a:ln>
        </p:spPr>
      </p:pic>
      <p:cxnSp>
        <p:nvCxnSpPr>
          <p:cNvPr id="154" name="Google Shape;154;p17"/>
          <p:cNvCxnSpPr>
            <a:stCxn id="153" idx="3"/>
          </p:cNvCxnSpPr>
          <p:nvPr/>
        </p:nvCxnSpPr>
        <p:spPr>
          <a:xfrm>
            <a:off x="4041533" y="3270102"/>
            <a:ext cx="437100" cy="20100"/>
          </a:xfrm>
          <a:prstGeom prst="straightConnector1">
            <a:avLst/>
          </a:prstGeom>
          <a:noFill/>
          <a:ln cap="flat" cmpd="sng" w="9525">
            <a:solidFill>
              <a:schemeClr val="dk2"/>
            </a:solidFill>
            <a:prstDash val="solid"/>
            <a:round/>
            <a:headEnd len="med" w="med" type="none"/>
            <a:tailEnd len="med" w="med" type="none"/>
          </a:ln>
        </p:spPr>
      </p:cxnSp>
      <p:pic>
        <p:nvPicPr>
          <p:cNvPr id="155" name="Google Shape;155;p17"/>
          <p:cNvPicPr preferRelativeResize="0"/>
          <p:nvPr/>
        </p:nvPicPr>
        <p:blipFill>
          <a:blip r:embed="rId20">
            <a:alphaModFix/>
          </a:blip>
          <a:stretch>
            <a:fillRect/>
          </a:stretch>
        </p:blipFill>
        <p:spPr>
          <a:xfrm>
            <a:off x="1729775" y="4389788"/>
            <a:ext cx="300900" cy="345150"/>
          </a:xfrm>
          <a:prstGeom prst="rect">
            <a:avLst/>
          </a:prstGeom>
          <a:noFill/>
          <a:ln>
            <a:noFill/>
          </a:ln>
        </p:spPr>
      </p:pic>
      <p:pic>
        <p:nvPicPr>
          <p:cNvPr id="156" name="Google Shape;156;p17"/>
          <p:cNvPicPr preferRelativeResize="0"/>
          <p:nvPr/>
        </p:nvPicPr>
        <p:blipFill>
          <a:blip r:embed="rId20">
            <a:alphaModFix/>
          </a:blip>
          <a:stretch>
            <a:fillRect/>
          </a:stretch>
        </p:blipFill>
        <p:spPr>
          <a:xfrm>
            <a:off x="8544763" y="903863"/>
            <a:ext cx="300900" cy="345150"/>
          </a:xfrm>
          <a:prstGeom prst="rect">
            <a:avLst/>
          </a:prstGeom>
          <a:noFill/>
          <a:ln>
            <a:noFill/>
          </a:ln>
        </p:spPr>
      </p:pic>
      <p:sp>
        <p:nvSpPr>
          <p:cNvPr id="157" name="Google Shape;157;p17"/>
          <p:cNvSpPr txBox="1"/>
          <p:nvPr/>
        </p:nvSpPr>
        <p:spPr>
          <a:xfrm>
            <a:off x="3042500" y="463225"/>
            <a:ext cx="2060100" cy="1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CC4125"/>
                </a:solidFill>
              </a:rPr>
              <a:t>https://MrRobby.ca</a:t>
            </a:r>
            <a:endParaRPr b="1" sz="1500">
              <a:solidFill>
                <a:srgbClr val="CC4125"/>
              </a:solidFill>
            </a:endParaRPr>
          </a:p>
        </p:txBody>
      </p:sp>
      <p:cxnSp>
        <p:nvCxnSpPr>
          <p:cNvPr id="158" name="Google Shape;158;p17"/>
          <p:cNvCxnSpPr>
            <a:stCxn id="108" idx="1"/>
            <a:endCxn id="116" idx="3"/>
          </p:cNvCxnSpPr>
          <p:nvPr/>
        </p:nvCxnSpPr>
        <p:spPr>
          <a:xfrm flipH="1">
            <a:off x="7728762" y="2500180"/>
            <a:ext cx="456300" cy="3489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7"/>
          <p:cNvCxnSpPr>
            <a:stCxn id="112" idx="1"/>
            <a:endCxn id="116" idx="3"/>
          </p:cNvCxnSpPr>
          <p:nvPr/>
        </p:nvCxnSpPr>
        <p:spPr>
          <a:xfrm rot="10800000">
            <a:off x="7728725" y="2849210"/>
            <a:ext cx="471600" cy="3591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17"/>
          <p:cNvCxnSpPr>
            <a:stCxn id="109" idx="1"/>
            <a:endCxn id="116" idx="3"/>
          </p:cNvCxnSpPr>
          <p:nvPr/>
        </p:nvCxnSpPr>
        <p:spPr>
          <a:xfrm rot="10800000">
            <a:off x="7728587" y="2849220"/>
            <a:ext cx="413400" cy="10530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17"/>
          <p:cNvCxnSpPr>
            <a:stCxn id="110" idx="1"/>
            <a:endCxn id="116" idx="3"/>
          </p:cNvCxnSpPr>
          <p:nvPr/>
        </p:nvCxnSpPr>
        <p:spPr>
          <a:xfrm rot="10800000">
            <a:off x="7728738" y="2849186"/>
            <a:ext cx="456300" cy="17628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17"/>
          <p:cNvCxnSpPr>
            <a:stCxn id="130" idx="2"/>
            <a:endCxn id="116" idx="3"/>
          </p:cNvCxnSpPr>
          <p:nvPr/>
        </p:nvCxnSpPr>
        <p:spPr>
          <a:xfrm flipH="1">
            <a:off x="7728625" y="1392864"/>
            <a:ext cx="278100" cy="14565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7"/>
          <p:cNvCxnSpPr>
            <a:endCxn id="116" idx="3"/>
          </p:cNvCxnSpPr>
          <p:nvPr/>
        </p:nvCxnSpPr>
        <p:spPr>
          <a:xfrm flipH="1">
            <a:off x="7728650" y="1372626"/>
            <a:ext cx="729000" cy="14766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17"/>
          <p:cNvCxnSpPr>
            <a:stCxn id="131" idx="2"/>
            <a:endCxn id="116" idx="3"/>
          </p:cNvCxnSpPr>
          <p:nvPr/>
        </p:nvCxnSpPr>
        <p:spPr>
          <a:xfrm flipH="1">
            <a:off x="7728762" y="2109941"/>
            <a:ext cx="933600" cy="7392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17"/>
          <p:cNvSpPr/>
          <p:nvPr/>
        </p:nvSpPr>
        <p:spPr>
          <a:xfrm>
            <a:off x="124763" y="256038"/>
            <a:ext cx="1091700" cy="1028700"/>
          </a:xfrm>
          <a:prstGeom prst="star6">
            <a:avLst>
              <a:gd fmla="val 28868" name="adj"/>
              <a:gd fmla="val 115470" name="h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17"/>
          <p:cNvSpPr txBox="1"/>
          <p:nvPr/>
        </p:nvSpPr>
        <p:spPr>
          <a:xfrm>
            <a:off x="9250" y="460825"/>
            <a:ext cx="1322700" cy="1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0000"/>
                </a:solidFill>
              </a:rPr>
              <a:t>The ultimate side hustle</a:t>
            </a:r>
            <a:endParaRPr b="1" sz="1100">
              <a:solidFill>
                <a:srgbClr val="FF0000"/>
              </a:solidFill>
            </a:endParaRPr>
          </a:p>
        </p:txBody>
      </p:sp>
      <p:sp>
        <p:nvSpPr>
          <p:cNvPr id="167" name="Google Shape;167;p17"/>
          <p:cNvSpPr txBox="1"/>
          <p:nvPr/>
        </p:nvSpPr>
        <p:spPr>
          <a:xfrm>
            <a:off x="5350713" y="3242938"/>
            <a:ext cx="1322700" cy="1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0000"/>
                </a:solidFill>
              </a:rPr>
              <a:t>Register</a:t>
            </a:r>
            <a:r>
              <a:rPr b="1" lang="en" sz="1100">
                <a:solidFill>
                  <a:srgbClr val="FF0000"/>
                </a:solidFill>
              </a:rPr>
              <a:t> tags via iphone</a:t>
            </a:r>
            <a:endParaRPr b="1" sz="11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ctrTitle"/>
          </p:nvPr>
        </p:nvSpPr>
        <p:spPr>
          <a:xfrm>
            <a:off x="128475" y="103275"/>
            <a:ext cx="8520600" cy="608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977"/>
              <a:t>Mobile &amp; Web Access to Mr Tracker</a:t>
            </a:r>
            <a:r>
              <a:rPr lang="en"/>
              <a:t> </a:t>
            </a:r>
            <a:endParaRPr/>
          </a:p>
        </p:txBody>
      </p:sp>
      <p:pic>
        <p:nvPicPr>
          <p:cNvPr id="173" name="Google Shape;173;p18"/>
          <p:cNvPicPr preferRelativeResize="0"/>
          <p:nvPr/>
        </p:nvPicPr>
        <p:blipFill>
          <a:blip r:embed="rId3">
            <a:alphaModFix/>
          </a:blip>
          <a:stretch>
            <a:fillRect/>
          </a:stretch>
        </p:blipFill>
        <p:spPr>
          <a:xfrm>
            <a:off x="427500" y="1115075"/>
            <a:ext cx="1764158" cy="3817725"/>
          </a:xfrm>
          <a:prstGeom prst="rect">
            <a:avLst/>
          </a:prstGeom>
          <a:noFill/>
          <a:ln>
            <a:noFill/>
          </a:ln>
        </p:spPr>
      </p:pic>
      <p:pic>
        <p:nvPicPr>
          <p:cNvPr id="174" name="Google Shape;174;p18"/>
          <p:cNvPicPr preferRelativeResize="0"/>
          <p:nvPr/>
        </p:nvPicPr>
        <p:blipFill>
          <a:blip r:embed="rId4">
            <a:alphaModFix/>
          </a:blip>
          <a:stretch>
            <a:fillRect/>
          </a:stretch>
        </p:blipFill>
        <p:spPr>
          <a:xfrm>
            <a:off x="2554750" y="1115076"/>
            <a:ext cx="6435425" cy="4028425"/>
          </a:xfrm>
          <a:prstGeom prst="rect">
            <a:avLst/>
          </a:prstGeom>
          <a:noFill/>
          <a:ln>
            <a:noFill/>
          </a:ln>
        </p:spPr>
      </p:pic>
      <p:pic>
        <p:nvPicPr>
          <p:cNvPr id="175" name="Google Shape;175;p18"/>
          <p:cNvPicPr preferRelativeResize="0"/>
          <p:nvPr/>
        </p:nvPicPr>
        <p:blipFill>
          <a:blip r:embed="rId5">
            <a:alphaModFix/>
          </a:blip>
          <a:stretch>
            <a:fillRect/>
          </a:stretch>
        </p:blipFill>
        <p:spPr>
          <a:xfrm>
            <a:off x="409975" y="3569313"/>
            <a:ext cx="632826" cy="632826"/>
          </a:xfrm>
          <a:prstGeom prst="rect">
            <a:avLst/>
          </a:prstGeom>
          <a:noFill/>
          <a:ln>
            <a:noFill/>
          </a:ln>
        </p:spPr>
      </p:pic>
      <p:pic>
        <p:nvPicPr>
          <p:cNvPr id="176" name="Google Shape;176;p18"/>
          <p:cNvPicPr preferRelativeResize="0"/>
          <p:nvPr/>
        </p:nvPicPr>
        <p:blipFill>
          <a:blip r:embed="rId6">
            <a:alphaModFix/>
          </a:blip>
          <a:stretch>
            <a:fillRect/>
          </a:stretch>
        </p:blipFill>
        <p:spPr>
          <a:xfrm>
            <a:off x="501375" y="4223500"/>
            <a:ext cx="450022" cy="709299"/>
          </a:xfrm>
          <a:prstGeom prst="rect">
            <a:avLst/>
          </a:prstGeom>
          <a:noFill/>
          <a:ln>
            <a:noFill/>
          </a:ln>
        </p:spPr>
      </p:pic>
      <p:pic>
        <p:nvPicPr>
          <p:cNvPr id="177" name="Google Shape;177;p18"/>
          <p:cNvPicPr preferRelativeResize="0"/>
          <p:nvPr/>
        </p:nvPicPr>
        <p:blipFill>
          <a:blip r:embed="rId7">
            <a:alphaModFix/>
          </a:blip>
          <a:stretch>
            <a:fillRect/>
          </a:stretch>
        </p:blipFill>
        <p:spPr>
          <a:xfrm>
            <a:off x="3112675" y="4092625"/>
            <a:ext cx="700225" cy="709289"/>
          </a:xfrm>
          <a:prstGeom prst="rect">
            <a:avLst/>
          </a:prstGeom>
          <a:noFill/>
          <a:ln>
            <a:noFill/>
          </a:ln>
        </p:spPr>
      </p:pic>
      <p:pic>
        <p:nvPicPr>
          <p:cNvPr id="178" name="Google Shape;178;p18"/>
          <p:cNvPicPr preferRelativeResize="0"/>
          <p:nvPr/>
        </p:nvPicPr>
        <p:blipFill>
          <a:blip r:embed="rId8">
            <a:alphaModFix/>
          </a:blip>
          <a:stretch>
            <a:fillRect/>
          </a:stretch>
        </p:blipFill>
        <p:spPr>
          <a:xfrm>
            <a:off x="3112687" y="3464635"/>
            <a:ext cx="700225" cy="534293"/>
          </a:xfrm>
          <a:prstGeom prst="rect">
            <a:avLst/>
          </a:prstGeom>
          <a:noFill/>
          <a:ln>
            <a:noFill/>
          </a:ln>
        </p:spPr>
      </p:pic>
      <p:sp>
        <p:nvSpPr>
          <p:cNvPr id="179" name="Google Shape;179;p18"/>
          <p:cNvSpPr txBox="1"/>
          <p:nvPr/>
        </p:nvSpPr>
        <p:spPr>
          <a:xfrm>
            <a:off x="2554750" y="565400"/>
            <a:ext cx="39003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Seamless integration to the Solution</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89225" y="392675"/>
            <a:ext cx="88392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b="1" lang="en" sz="2300"/>
              <a:t>The #1 question, how do I use my tags with </a:t>
            </a:r>
            <a:r>
              <a:rPr b="1" lang="en" sz="2300"/>
              <a:t>MR🌐Tracker</a:t>
            </a:r>
            <a:endParaRPr b="1" sz="2300"/>
          </a:p>
          <a:p>
            <a:pPr indent="0" lvl="0" marL="0" rtl="0" algn="ctr">
              <a:spcBef>
                <a:spcPts val="0"/>
              </a:spcBef>
              <a:spcAft>
                <a:spcPts val="0"/>
              </a:spcAft>
              <a:buSzPts val="990"/>
              <a:buNone/>
            </a:pPr>
            <a:r>
              <a:t/>
            </a:r>
            <a:endParaRPr sz="3759">
              <a:solidFill>
                <a:srgbClr val="006400"/>
              </a:solidFill>
              <a:highlight>
                <a:srgbClr val="D3D3D3"/>
              </a:highlight>
              <a:latin typeface="Roboto"/>
              <a:ea typeface="Roboto"/>
              <a:cs typeface="Roboto"/>
              <a:sym typeface="Roboto"/>
            </a:endParaRPr>
          </a:p>
        </p:txBody>
      </p:sp>
      <p:sp>
        <p:nvSpPr>
          <p:cNvPr id="185" name="Google Shape;18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700">
                <a:solidFill>
                  <a:schemeClr val="dk1"/>
                </a:solidFill>
              </a:rPr>
              <a:t>There are several ways that your FindMy tags can be added to Mr Tracker. </a:t>
            </a:r>
            <a:endParaRPr b="1" sz="1700">
              <a:solidFill>
                <a:schemeClr val="dk1"/>
              </a:solidFill>
            </a:endParaRPr>
          </a:p>
          <a:p>
            <a:pPr indent="-336550" lvl="0" marL="457200" rtl="0" algn="l">
              <a:spcBef>
                <a:spcPts val="1200"/>
              </a:spcBef>
              <a:spcAft>
                <a:spcPts val="0"/>
              </a:spcAft>
              <a:buClr>
                <a:schemeClr val="dk1"/>
              </a:buClr>
              <a:buSzPts val="1700"/>
              <a:buAutoNum type="arabicPeriod"/>
            </a:pPr>
            <a:r>
              <a:rPr b="1" lang="en" sz="1700">
                <a:solidFill>
                  <a:schemeClr val="dk1"/>
                </a:solidFill>
              </a:rPr>
              <a:t>Purchase FindMy tags from Mr Tracker and subscribe and we will send you your tags in the mail. Perfect option if you do not have an iphone.</a:t>
            </a:r>
            <a:endParaRPr b="1" sz="1700">
              <a:solidFill>
                <a:schemeClr val="dk1"/>
              </a:solidFill>
            </a:endParaRPr>
          </a:p>
          <a:p>
            <a:pPr indent="-336550" lvl="0" marL="457200" rtl="0" algn="l">
              <a:spcBef>
                <a:spcPts val="0"/>
              </a:spcBef>
              <a:spcAft>
                <a:spcPts val="0"/>
              </a:spcAft>
              <a:buClr>
                <a:schemeClr val="dk1"/>
              </a:buClr>
              <a:buSzPts val="1700"/>
              <a:buAutoNum type="arabicPeriod"/>
            </a:pPr>
            <a:r>
              <a:rPr b="1" lang="en" sz="1700">
                <a:solidFill>
                  <a:schemeClr val="dk1"/>
                </a:solidFill>
              </a:rPr>
              <a:t>Purchase FindMy tags from Mr Tracker and subscribe and we will send you your tags in the mail and also share the tag with your iphone</a:t>
            </a:r>
            <a:endParaRPr b="1" sz="1700">
              <a:solidFill>
                <a:schemeClr val="dk1"/>
              </a:solidFill>
            </a:endParaRPr>
          </a:p>
          <a:p>
            <a:pPr indent="-336550" lvl="0" marL="457200" rtl="0" algn="l">
              <a:spcBef>
                <a:spcPts val="0"/>
              </a:spcBef>
              <a:spcAft>
                <a:spcPts val="0"/>
              </a:spcAft>
              <a:buClr>
                <a:schemeClr val="dk1"/>
              </a:buClr>
              <a:buSzPts val="1700"/>
              <a:buAutoNum type="arabicPeriod"/>
            </a:pPr>
            <a:r>
              <a:rPr b="1" lang="en" sz="1700">
                <a:solidFill>
                  <a:schemeClr val="dk1"/>
                </a:solidFill>
              </a:rPr>
              <a:t>Share your FindMy tags with Mr Tracker if you already have tags</a:t>
            </a:r>
            <a:endParaRPr b="1" sz="1700">
              <a:solidFill>
                <a:schemeClr val="dk1"/>
              </a:solidFill>
            </a:endParaRPr>
          </a:p>
          <a:p>
            <a:pPr indent="-336550" lvl="0" marL="457200" rtl="0" algn="l">
              <a:spcBef>
                <a:spcPts val="0"/>
              </a:spcBef>
              <a:spcAft>
                <a:spcPts val="0"/>
              </a:spcAft>
              <a:buClr>
                <a:schemeClr val="dk1"/>
              </a:buClr>
              <a:buSzPts val="1700"/>
              <a:buAutoNum type="arabicPeriod"/>
            </a:pPr>
            <a:r>
              <a:rPr b="1" lang="en" sz="1700">
                <a:solidFill>
                  <a:schemeClr val="dk1"/>
                </a:solidFill>
              </a:rPr>
              <a:t>Run your own MacOS computer(feeder) at your site and use our API to send the data for all your FindMy tags to our Master server and scale with business growth by adding additional feeder servers as needed</a:t>
            </a:r>
            <a:endParaRPr b="1" sz="1700">
              <a:solidFill>
                <a:schemeClr val="dk1"/>
              </a:solidFill>
            </a:endParaRPr>
          </a:p>
          <a:p>
            <a:pPr indent="-336550" lvl="0" marL="457200" rtl="0" algn="l">
              <a:spcBef>
                <a:spcPts val="0"/>
              </a:spcBef>
              <a:spcAft>
                <a:spcPts val="0"/>
              </a:spcAft>
              <a:buClr>
                <a:schemeClr val="dk1"/>
              </a:buClr>
              <a:buSzPts val="1700"/>
              <a:buAutoNum type="arabicPeriod"/>
            </a:pPr>
            <a:r>
              <a:rPr b="1" lang="en" sz="1700">
                <a:solidFill>
                  <a:schemeClr val="dk1"/>
                </a:solidFill>
              </a:rPr>
              <a:t>Become a Franchisee and use your extra MacOS capacity to run a business and also service your own business needs, make money using Mr Tracker!</a:t>
            </a:r>
            <a:endParaRPr b="1" sz="1700">
              <a:solidFill>
                <a:schemeClr val="dk1"/>
              </a:solidFill>
            </a:endParaRPr>
          </a:p>
          <a:p>
            <a:pPr indent="0" lvl="0" marL="0" rtl="0" algn="l">
              <a:spcBef>
                <a:spcPts val="1200"/>
              </a:spcBef>
              <a:spcAft>
                <a:spcPts val="1200"/>
              </a:spcAft>
              <a:buNone/>
            </a:pPr>
            <a:r>
              <a:t/>
            </a:r>
            <a:endParaRPr b="1"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2000"/>
              <a:t>Franchising Opportunity: Apple Technology Passion</a:t>
            </a:r>
            <a:endParaRPr b="1" sz="2000"/>
          </a:p>
          <a:p>
            <a:pPr indent="0" lvl="0" marL="0" rtl="0" algn="l">
              <a:spcBef>
                <a:spcPts val="0"/>
              </a:spcBef>
              <a:spcAft>
                <a:spcPts val="0"/>
              </a:spcAft>
              <a:buSzPts val="990"/>
              <a:buNone/>
            </a:pPr>
            <a:r>
              <a:t/>
            </a:r>
            <a:endParaRPr sz="2520"/>
          </a:p>
        </p:txBody>
      </p:sp>
      <p:sp>
        <p:nvSpPr>
          <p:cNvPr id="191" name="Google Shape;19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4962" lvl="0" marL="457200" rtl="0" algn="l">
              <a:lnSpc>
                <a:spcPct val="95000"/>
              </a:lnSpc>
              <a:spcBef>
                <a:spcPts val="1200"/>
              </a:spcBef>
              <a:spcAft>
                <a:spcPts val="0"/>
              </a:spcAft>
              <a:buClr>
                <a:schemeClr val="dk1"/>
              </a:buClr>
              <a:buSzPts val="1675"/>
              <a:buChar char="●"/>
            </a:pPr>
            <a:r>
              <a:rPr b="1" lang="en" sz="1675">
                <a:solidFill>
                  <a:schemeClr val="dk1"/>
                </a:solidFill>
              </a:rPr>
              <a:t>Innovative Subscription-Based Service with you being the Franchise owner</a:t>
            </a:r>
            <a:endParaRPr b="1"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Utilizes Bluetooth tracking tags.</a:t>
            </a:r>
            <a:endParaRPr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Mac computers establish a supporting network.</a:t>
            </a:r>
            <a:endParaRPr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Each Mac computer supports up to 32 tags</a:t>
            </a:r>
            <a:endParaRPr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Used Mac computers range $250-$350 each</a:t>
            </a:r>
            <a:endParaRPr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Tags integrate seamlessly with Apple's iCloud network.</a:t>
            </a:r>
            <a:endParaRPr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Compatible with popular devices like Airtags, eufy SmartTrack tags, Atuvos, iTag, etc.</a:t>
            </a:r>
            <a:endParaRPr sz="1675">
              <a:solidFill>
                <a:schemeClr val="dk1"/>
              </a:solidFill>
            </a:endParaRPr>
          </a:p>
          <a:p>
            <a:pPr indent="-334962" lvl="0" marL="457200" rtl="0" algn="l">
              <a:lnSpc>
                <a:spcPct val="95000"/>
              </a:lnSpc>
              <a:spcBef>
                <a:spcPts val="0"/>
              </a:spcBef>
              <a:spcAft>
                <a:spcPts val="0"/>
              </a:spcAft>
              <a:buClr>
                <a:schemeClr val="dk1"/>
              </a:buClr>
              <a:buSzPts val="1675"/>
              <a:buChar char="●"/>
            </a:pPr>
            <a:r>
              <a:rPr b="1" lang="en" sz="1675">
                <a:solidFill>
                  <a:schemeClr val="dk1"/>
                </a:solidFill>
              </a:rPr>
              <a:t>Straightforward Pricing Model</a:t>
            </a:r>
            <a:endParaRPr b="1"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Customer to pay a $6 per tag per month subscription fee for the service</a:t>
            </a:r>
            <a:endParaRPr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You as Franchisee provide customer support and back-end services</a:t>
            </a:r>
            <a:endParaRPr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Scalable to unlimited subscribers</a:t>
            </a:r>
            <a:endParaRPr sz="1675">
              <a:solidFill>
                <a:schemeClr val="dk1"/>
              </a:solidFill>
            </a:endParaRPr>
          </a:p>
          <a:p>
            <a:pPr indent="-334962" lvl="1" marL="914400" rtl="0" algn="l">
              <a:lnSpc>
                <a:spcPct val="95000"/>
              </a:lnSpc>
              <a:spcBef>
                <a:spcPts val="0"/>
              </a:spcBef>
              <a:spcAft>
                <a:spcPts val="0"/>
              </a:spcAft>
              <a:buClr>
                <a:schemeClr val="dk1"/>
              </a:buClr>
              <a:buSzPts val="1675"/>
              <a:buChar char="○"/>
            </a:pPr>
            <a:r>
              <a:rPr lang="en" sz="1675">
                <a:solidFill>
                  <a:schemeClr val="dk1"/>
                </a:solidFill>
              </a:rPr>
              <a:t>Turnkey solution once initial setup is completed, let the cash flow in!</a:t>
            </a:r>
            <a:endParaRPr sz="1675">
              <a:solidFill>
                <a:schemeClr val="dk1"/>
              </a:solidFill>
            </a:endParaRPr>
          </a:p>
          <a:p>
            <a:pPr indent="0" lvl="0" marL="914400" rtl="0" algn="l">
              <a:lnSpc>
                <a:spcPct val="95000"/>
              </a:lnSpc>
              <a:spcBef>
                <a:spcPts val="1200"/>
              </a:spcBef>
              <a:spcAft>
                <a:spcPts val="0"/>
              </a:spcAft>
              <a:buNone/>
            </a:pPr>
            <a:r>
              <a:t/>
            </a:r>
            <a:endParaRPr sz="1675">
              <a:solidFill>
                <a:schemeClr val="dk1"/>
              </a:solidFill>
            </a:endParaRPr>
          </a:p>
          <a:p>
            <a:pPr indent="0" lvl="0" marL="0" rtl="0" algn="l">
              <a:lnSpc>
                <a:spcPct val="95000"/>
              </a:lnSpc>
              <a:spcBef>
                <a:spcPts val="1200"/>
              </a:spcBef>
              <a:spcAft>
                <a:spcPts val="1200"/>
              </a:spcAft>
              <a:buSzPts val="852"/>
              <a:buNone/>
            </a:pPr>
            <a:r>
              <a:t/>
            </a:r>
            <a:endParaRPr sz="139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The Franchise- The Ultimate Side Hustle - $100k+/year</a:t>
            </a:r>
            <a:endParaRPr b="1"/>
          </a:p>
        </p:txBody>
      </p:sp>
      <p:sp>
        <p:nvSpPr>
          <p:cNvPr id="197" name="Google Shape;19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8612" lvl="0" marL="457200" rtl="0" algn="l">
              <a:lnSpc>
                <a:spcPct val="95000"/>
              </a:lnSpc>
              <a:spcBef>
                <a:spcPts val="1200"/>
              </a:spcBef>
              <a:spcAft>
                <a:spcPts val="0"/>
              </a:spcAft>
              <a:buClr>
                <a:schemeClr val="dk1"/>
              </a:buClr>
              <a:buSzPts val="1575"/>
              <a:buChar char="●"/>
            </a:pPr>
            <a:r>
              <a:rPr b="1" lang="en" sz="1575">
                <a:solidFill>
                  <a:schemeClr val="dk1"/>
                </a:solidFill>
              </a:rPr>
              <a:t>$$ </a:t>
            </a:r>
            <a:r>
              <a:rPr b="1" lang="en" sz="1575">
                <a:solidFill>
                  <a:schemeClr val="dk1"/>
                </a:solidFill>
              </a:rPr>
              <a:t>Revenue Potential $$</a:t>
            </a:r>
            <a:endParaRPr b="1"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Subscription revenue: $2,304 per year per set of 32 tags at $6/tag/m subscription</a:t>
            </a:r>
            <a:endParaRPr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Example: Managing 1,600 tags with 50 computers yields first-year revenue of $115,200, with huge growth potential</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b="1" lang="en" sz="1575">
                <a:solidFill>
                  <a:schemeClr val="dk1"/>
                </a:solidFill>
              </a:rPr>
              <a:t>Franchise License</a:t>
            </a:r>
            <a:endParaRPr b="1"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Nominal fee of $1 per tag/month to the franchise, payable for 1 yr term.</a:t>
            </a:r>
            <a:endParaRPr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Covers cloud server operation and support services.</a:t>
            </a:r>
            <a:endParaRPr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Guided setup process typically takes under an hour per server.</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b="1" lang="en" sz="1575">
                <a:solidFill>
                  <a:schemeClr val="dk1"/>
                </a:solidFill>
              </a:rPr>
              <a:t>Essential Requirements</a:t>
            </a:r>
            <a:endParaRPr b="1"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Reliable internet connection.</a:t>
            </a:r>
            <a:endParaRPr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Effective customer acquisition strategies for subscriber base growth.</a:t>
            </a:r>
            <a:endParaRPr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Sufficient Back-end servers in place</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b="1" lang="en" sz="1575">
                <a:solidFill>
                  <a:schemeClr val="dk1"/>
                </a:solidFill>
              </a:rPr>
              <a:t>Platform Support</a:t>
            </a:r>
            <a:endParaRPr b="1"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Native iOS App</a:t>
            </a:r>
            <a:endParaRPr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Native Android App</a:t>
            </a:r>
            <a:endParaRPr sz="1575">
              <a:solidFill>
                <a:schemeClr val="dk1"/>
              </a:solidFill>
            </a:endParaRPr>
          </a:p>
          <a:p>
            <a:pPr indent="-328612" lvl="1" marL="914400" rtl="0" algn="l">
              <a:lnSpc>
                <a:spcPct val="95000"/>
              </a:lnSpc>
              <a:spcBef>
                <a:spcPts val="0"/>
              </a:spcBef>
              <a:spcAft>
                <a:spcPts val="0"/>
              </a:spcAft>
              <a:buClr>
                <a:schemeClr val="dk1"/>
              </a:buClr>
              <a:buSzPts val="1575"/>
              <a:buChar char="○"/>
            </a:pPr>
            <a:r>
              <a:rPr lang="en" sz="1575">
                <a:solidFill>
                  <a:schemeClr val="dk1"/>
                </a:solidFill>
              </a:rPr>
              <a:t>All web browsers on MacOS, Windows etc</a:t>
            </a:r>
            <a:endParaRPr sz="1575">
              <a:solidFill>
                <a:schemeClr val="dk1"/>
              </a:solidFill>
            </a:endParaRPr>
          </a:p>
          <a:p>
            <a:pPr indent="0" lvl="0" marL="0" rtl="0" algn="l">
              <a:spcBef>
                <a:spcPts val="1200"/>
              </a:spcBef>
              <a:spcAft>
                <a:spcPts val="1200"/>
              </a:spcAft>
              <a:buNone/>
            </a:pPr>
            <a:r>
              <a:t/>
            </a:r>
            <a:endParaRPr/>
          </a:p>
        </p:txBody>
      </p:sp>
      <p:pic>
        <p:nvPicPr>
          <p:cNvPr id="198" name="Google Shape;198;p21"/>
          <p:cNvPicPr preferRelativeResize="0"/>
          <p:nvPr/>
        </p:nvPicPr>
        <p:blipFill>
          <a:blip r:embed="rId3">
            <a:alphaModFix/>
          </a:blip>
          <a:stretch>
            <a:fillRect/>
          </a:stretch>
        </p:blipFill>
        <p:spPr>
          <a:xfrm>
            <a:off x="5777750" y="4351550"/>
            <a:ext cx="632826" cy="632826"/>
          </a:xfrm>
          <a:prstGeom prst="rect">
            <a:avLst/>
          </a:prstGeom>
          <a:noFill/>
          <a:ln>
            <a:noFill/>
          </a:ln>
        </p:spPr>
      </p:pic>
      <p:pic>
        <p:nvPicPr>
          <p:cNvPr id="199" name="Google Shape;199;p21"/>
          <p:cNvPicPr preferRelativeResize="0"/>
          <p:nvPr/>
        </p:nvPicPr>
        <p:blipFill>
          <a:blip r:embed="rId4">
            <a:alphaModFix/>
          </a:blip>
          <a:stretch>
            <a:fillRect/>
          </a:stretch>
        </p:blipFill>
        <p:spPr>
          <a:xfrm>
            <a:off x="6410575" y="4318625"/>
            <a:ext cx="450022" cy="709299"/>
          </a:xfrm>
          <a:prstGeom prst="rect">
            <a:avLst/>
          </a:prstGeom>
          <a:noFill/>
          <a:ln>
            <a:noFill/>
          </a:ln>
        </p:spPr>
      </p:pic>
      <p:pic>
        <p:nvPicPr>
          <p:cNvPr id="200" name="Google Shape;200;p21"/>
          <p:cNvPicPr preferRelativeResize="0"/>
          <p:nvPr/>
        </p:nvPicPr>
        <p:blipFill>
          <a:blip r:embed="rId5">
            <a:alphaModFix/>
          </a:blip>
          <a:stretch>
            <a:fillRect/>
          </a:stretch>
        </p:blipFill>
        <p:spPr>
          <a:xfrm>
            <a:off x="6978587" y="4357260"/>
            <a:ext cx="700225" cy="534293"/>
          </a:xfrm>
          <a:prstGeom prst="rect">
            <a:avLst/>
          </a:prstGeom>
          <a:noFill/>
          <a:ln>
            <a:noFill/>
          </a:ln>
        </p:spPr>
      </p:pic>
      <p:pic>
        <p:nvPicPr>
          <p:cNvPr id="201" name="Google Shape;201;p21"/>
          <p:cNvPicPr preferRelativeResize="0"/>
          <p:nvPr/>
        </p:nvPicPr>
        <p:blipFill>
          <a:blip r:embed="rId6">
            <a:alphaModFix/>
          </a:blip>
          <a:stretch>
            <a:fillRect/>
          </a:stretch>
        </p:blipFill>
        <p:spPr>
          <a:xfrm>
            <a:off x="7790025" y="4313300"/>
            <a:ext cx="700225" cy="70928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